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6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09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2745343"/>
            <a:ext cx="4869180" cy="2738914"/>
          </a:xfrm>
          <a:prstGeom prst="rect">
            <a:avLst/>
          </a:prstGeom>
        </p:spPr>
      </p:pic>
      <p:sp>
        <p:nvSpPr>
          <p:cNvPr id="6" name="Text 2"/>
          <p:cNvSpPr/>
          <p:nvPr/>
        </p:nvSpPr>
        <p:spPr>
          <a:xfrm>
            <a:off x="6350437" y="1187768"/>
            <a:ext cx="7415927" cy="3193971"/>
          </a:xfrm>
          <a:prstGeom prst="rect">
            <a:avLst/>
          </a:prstGeom>
          <a:noFill/>
          <a:ln/>
        </p:spPr>
        <p:txBody>
          <a:bodyPr wrap="square" rtlCol="0" anchor="t"/>
          <a:lstStyle/>
          <a:p>
            <a:pPr marL="0" indent="0">
              <a:lnSpc>
                <a:spcPct val="150000"/>
              </a:lnSpc>
              <a:buNone/>
            </a:pPr>
            <a:r>
              <a:rPr lang="en-US" sz="3200" b="1" dirty="0">
                <a:solidFill>
                  <a:srgbClr val="443728"/>
                </a:solidFill>
                <a:latin typeface="Corbel" panose="020B0503020204020204" pitchFamily="34" charset="0"/>
                <a:ea typeface="Crimson Pro" pitchFamily="34" charset="-122"/>
                <a:cs typeface="Crimson Pro" pitchFamily="34" charset="-120"/>
              </a:rPr>
              <a:t>In House Training </a:t>
            </a:r>
            <a:r>
              <a:rPr lang="en-US" sz="3200" b="1" dirty="0" err="1">
                <a:solidFill>
                  <a:srgbClr val="443728"/>
                </a:solidFill>
                <a:latin typeface="Corbel" panose="020B0503020204020204" pitchFamily="34" charset="0"/>
                <a:ea typeface="Crimson Pro" pitchFamily="34" charset="-122"/>
                <a:cs typeface="Crimson Pro" pitchFamily="34" charset="-120"/>
              </a:rPr>
              <a:t>dalam</a:t>
            </a:r>
            <a:r>
              <a:rPr lang="en-US" sz="3200" b="1" dirty="0">
                <a:solidFill>
                  <a:srgbClr val="443728"/>
                </a:solidFill>
                <a:latin typeface="Corbel" panose="020B0503020204020204" pitchFamily="34" charset="0"/>
                <a:ea typeface="Crimson Pro" pitchFamily="34" charset="-122"/>
                <a:cs typeface="Crimson Pro" pitchFamily="34" charset="-120"/>
              </a:rPr>
              <a:t> </a:t>
            </a:r>
            <a:r>
              <a:rPr lang="en-US" sz="3200" b="1" dirty="0" err="1">
                <a:solidFill>
                  <a:srgbClr val="443728"/>
                </a:solidFill>
                <a:latin typeface="Corbel" panose="020B0503020204020204" pitchFamily="34" charset="0"/>
                <a:ea typeface="Crimson Pro" pitchFamily="34" charset="-122"/>
                <a:cs typeface="Crimson Pro" pitchFamily="34" charset="-120"/>
              </a:rPr>
              <a:t>Membentuk</a:t>
            </a:r>
            <a:r>
              <a:rPr lang="en-US" sz="3200" b="1" dirty="0">
                <a:solidFill>
                  <a:srgbClr val="443728"/>
                </a:solidFill>
                <a:latin typeface="Corbel" panose="020B0503020204020204" pitchFamily="34" charset="0"/>
                <a:ea typeface="Crimson Pro" pitchFamily="34" charset="-122"/>
                <a:cs typeface="Crimson Pro" pitchFamily="34" charset="-120"/>
              </a:rPr>
              <a:t> </a:t>
            </a:r>
            <a:r>
              <a:rPr lang="en-US" sz="3200" b="1" dirty="0" err="1">
                <a:solidFill>
                  <a:srgbClr val="443728"/>
                </a:solidFill>
                <a:latin typeface="Corbel" panose="020B0503020204020204" pitchFamily="34" charset="0"/>
                <a:ea typeface="Crimson Pro" pitchFamily="34" charset="-122"/>
                <a:cs typeface="Crimson Pro" pitchFamily="34" charset="-120"/>
              </a:rPr>
              <a:t>Karakter</a:t>
            </a:r>
            <a:r>
              <a:rPr lang="en-US" sz="3200" b="1" dirty="0">
                <a:solidFill>
                  <a:srgbClr val="443728"/>
                </a:solidFill>
                <a:latin typeface="Corbel" panose="020B0503020204020204" pitchFamily="34" charset="0"/>
                <a:ea typeface="Crimson Pro" pitchFamily="34" charset="-122"/>
                <a:cs typeface="Crimson Pro" pitchFamily="34" charset="-120"/>
              </a:rPr>
              <a:t> </a:t>
            </a:r>
            <a:r>
              <a:rPr lang="en-US" sz="3200" b="1" dirty="0" err="1">
                <a:solidFill>
                  <a:srgbClr val="443728"/>
                </a:solidFill>
                <a:latin typeface="Corbel" panose="020B0503020204020204" pitchFamily="34" charset="0"/>
                <a:ea typeface="Crimson Pro" pitchFamily="34" charset="-122"/>
                <a:cs typeface="Crimson Pro" pitchFamily="34" charset="-120"/>
              </a:rPr>
              <a:t>Profil</a:t>
            </a:r>
            <a:r>
              <a:rPr lang="en-US" sz="3200" b="1" dirty="0">
                <a:solidFill>
                  <a:srgbClr val="443728"/>
                </a:solidFill>
                <a:latin typeface="Corbel" panose="020B0503020204020204" pitchFamily="34" charset="0"/>
                <a:ea typeface="Crimson Pro" pitchFamily="34" charset="-122"/>
                <a:cs typeface="Crimson Pro" pitchFamily="34" charset="-120"/>
              </a:rPr>
              <a:t> </a:t>
            </a:r>
            <a:r>
              <a:rPr lang="en-US" sz="3200" b="1" dirty="0" err="1">
                <a:solidFill>
                  <a:srgbClr val="443728"/>
                </a:solidFill>
                <a:latin typeface="Corbel" panose="020B0503020204020204" pitchFamily="34" charset="0"/>
                <a:ea typeface="Crimson Pro" pitchFamily="34" charset="-122"/>
                <a:cs typeface="Crimson Pro" pitchFamily="34" charset="-120"/>
              </a:rPr>
              <a:t>Pelajar</a:t>
            </a:r>
            <a:r>
              <a:rPr lang="en-US" sz="3200" b="1" dirty="0">
                <a:solidFill>
                  <a:srgbClr val="443728"/>
                </a:solidFill>
                <a:latin typeface="Corbel" panose="020B0503020204020204" pitchFamily="34" charset="0"/>
                <a:ea typeface="Crimson Pro" pitchFamily="34" charset="-122"/>
                <a:cs typeface="Crimson Pro" pitchFamily="34" charset="-120"/>
              </a:rPr>
              <a:t> Pancasila pada Awal </a:t>
            </a:r>
            <a:r>
              <a:rPr lang="en-US" sz="3200" b="1" dirty="0" err="1">
                <a:solidFill>
                  <a:srgbClr val="443728"/>
                </a:solidFill>
                <a:latin typeface="Corbel" panose="020B0503020204020204" pitchFamily="34" charset="0"/>
                <a:ea typeface="Crimson Pro" pitchFamily="34" charset="-122"/>
                <a:cs typeface="Crimson Pro" pitchFamily="34" charset="-120"/>
              </a:rPr>
              <a:t>Tahun</a:t>
            </a:r>
            <a:r>
              <a:rPr lang="en-US" sz="3200" b="1" dirty="0">
                <a:solidFill>
                  <a:srgbClr val="443728"/>
                </a:solidFill>
                <a:latin typeface="Corbel" panose="020B0503020204020204" pitchFamily="34" charset="0"/>
                <a:ea typeface="Crimson Pro" pitchFamily="34" charset="-122"/>
                <a:cs typeface="Crimson Pro" pitchFamily="34" charset="-120"/>
              </a:rPr>
              <a:t> </a:t>
            </a:r>
            <a:r>
              <a:rPr lang="en-US" sz="3200" b="1" dirty="0" err="1">
                <a:solidFill>
                  <a:srgbClr val="443728"/>
                </a:solidFill>
                <a:latin typeface="Corbel" panose="020B0503020204020204" pitchFamily="34" charset="0"/>
                <a:ea typeface="Crimson Pro" pitchFamily="34" charset="-122"/>
                <a:cs typeface="Crimson Pro" pitchFamily="34" charset="-120"/>
              </a:rPr>
              <a:t>Ajaran</a:t>
            </a:r>
            <a:r>
              <a:rPr lang="en-US" sz="3200" b="1" dirty="0">
                <a:solidFill>
                  <a:srgbClr val="443728"/>
                </a:solidFill>
                <a:latin typeface="Corbel" panose="020B0503020204020204" pitchFamily="34" charset="0"/>
                <a:ea typeface="Crimson Pro" pitchFamily="34" charset="-122"/>
                <a:cs typeface="Crimson Pro" pitchFamily="34" charset="-120"/>
              </a:rPr>
              <a:t> Baru</a:t>
            </a:r>
            <a:endParaRPr lang="en-US" sz="3200" dirty="0">
              <a:latin typeface="Corbel" panose="020B0503020204020204" pitchFamily="34" charset="0"/>
            </a:endParaRPr>
          </a:p>
        </p:txBody>
      </p:sp>
      <p:sp>
        <p:nvSpPr>
          <p:cNvPr id="7" name="Text 3"/>
          <p:cNvSpPr/>
          <p:nvPr/>
        </p:nvSpPr>
        <p:spPr>
          <a:xfrm>
            <a:off x="-1497509" y="397669"/>
            <a:ext cx="7415927" cy="158019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a:t>
            </a:r>
            <a:endParaRPr lang="en-US" sz="1944" dirty="0"/>
          </a:p>
        </p:txBody>
      </p:sp>
      <p:sp>
        <p:nvSpPr>
          <p:cNvPr id="8" name="Shape 4"/>
          <p:cNvSpPr/>
          <p:nvPr/>
        </p:nvSpPr>
        <p:spPr>
          <a:xfrm>
            <a:off x="6350437" y="6628328"/>
            <a:ext cx="394930" cy="394930"/>
          </a:xfrm>
          <a:prstGeom prst="roundRect">
            <a:avLst>
              <a:gd name="adj" fmla="val 23151155"/>
            </a:avLst>
          </a:prstGeom>
          <a:noFill/>
          <a:ln w="7620">
            <a:solidFill>
              <a:srgbClr val="FFFFFF"/>
            </a:solidFill>
            <a:prstDash val="solid"/>
          </a:ln>
        </p:spPr>
      </p:sp>
      <p:pic>
        <p:nvPicPr>
          <p:cNvPr id="9" name="Image 2" descr="preencoded.png"/>
          <p:cNvPicPr>
            <a:picLocks noChangeAspect="1"/>
          </p:cNvPicPr>
          <p:nvPr/>
        </p:nvPicPr>
        <p:blipFill>
          <a:blip r:embed="rId5"/>
          <a:stretch>
            <a:fillRect/>
          </a:stretch>
        </p:blipFill>
        <p:spPr>
          <a:xfrm>
            <a:off x="6358057" y="6635948"/>
            <a:ext cx="379690" cy="379690"/>
          </a:xfrm>
          <a:prstGeom prst="rect">
            <a:avLst/>
          </a:prstGeom>
        </p:spPr>
      </p:pic>
      <p:sp>
        <p:nvSpPr>
          <p:cNvPr id="10" name="Text 5"/>
          <p:cNvSpPr/>
          <p:nvPr/>
        </p:nvSpPr>
        <p:spPr>
          <a:xfrm>
            <a:off x="6868716" y="6609874"/>
            <a:ext cx="2777252" cy="431959"/>
          </a:xfrm>
          <a:prstGeom prst="rect">
            <a:avLst/>
          </a:prstGeom>
          <a:noFill/>
          <a:ln/>
        </p:spPr>
        <p:txBody>
          <a:bodyPr wrap="none" rtlCol="0" anchor="t"/>
          <a:lstStyle/>
          <a:p>
            <a:pPr marL="0" indent="0" algn="l">
              <a:lnSpc>
                <a:spcPts val="3402"/>
              </a:lnSpc>
              <a:buNone/>
            </a:pPr>
            <a:r>
              <a:rPr lang="en-US" sz="2430" b="1" dirty="0">
                <a:solidFill>
                  <a:srgbClr val="443728"/>
                </a:solidFill>
                <a:latin typeface="Open Sans" pitchFamily="34" charset="0"/>
                <a:ea typeface="Open Sans" pitchFamily="34" charset="-122"/>
                <a:cs typeface="Open Sans" pitchFamily="34" charset="-120"/>
              </a:rPr>
              <a:t>by Ermita Zakiyah</a:t>
            </a:r>
            <a:endParaRPr lang="en-US" sz="2430" dirty="0"/>
          </a:p>
        </p:txBody>
      </p:sp>
      <p:pic>
        <p:nvPicPr>
          <p:cNvPr id="11"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52729" y="2830592"/>
            <a:ext cx="4868942" cy="2568416"/>
          </a:xfrm>
          <a:prstGeom prst="rect">
            <a:avLst/>
          </a:prstGeom>
        </p:spPr>
      </p:pic>
      <p:sp>
        <p:nvSpPr>
          <p:cNvPr id="6" name="Text 2"/>
          <p:cNvSpPr/>
          <p:nvPr/>
        </p:nvSpPr>
        <p:spPr>
          <a:xfrm>
            <a:off x="864037" y="2170509"/>
            <a:ext cx="7415927" cy="1543050"/>
          </a:xfrm>
          <a:prstGeom prst="rect">
            <a:avLst/>
          </a:prstGeom>
          <a:noFill/>
          <a:ln/>
        </p:spPr>
        <p:txBody>
          <a:bodyPr wrap="square" rtlCol="0" anchor="t"/>
          <a:lstStyle/>
          <a:p>
            <a:pPr marL="0" indent="0">
              <a:lnSpc>
                <a:spcPts val="6075"/>
              </a:lnSpc>
              <a:buNone/>
            </a:pPr>
            <a:r>
              <a:rPr lang="en-US" sz="4860" b="1" dirty="0">
                <a:solidFill>
                  <a:srgbClr val="443728"/>
                </a:solidFill>
                <a:latin typeface="Crimson Pro" pitchFamily="34" charset="0"/>
                <a:ea typeface="Crimson Pro" pitchFamily="34" charset="-122"/>
                <a:cs typeface="Crimson Pro" pitchFamily="34" charset="-120"/>
              </a:rPr>
              <a:t>Kesimpulan dan Rekomendasi</a:t>
            </a:r>
            <a:endParaRPr lang="en-US" sz="4860" dirty="0"/>
          </a:p>
        </p:txBody>
      </p:sp>
      <p:sp>
        <p:nvSpPr>
          <p:cNvPr id="7" name="Text 3"/>
          <p:cNvSpPr/>
          <p:nvPr/>
        </p:nvSpPr>
        <p:spPr>
          <a:xfrm>
            <a:off x="864037" y="4083844"/>
            <a:ext cx="7415927" cy="1975247"/>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Dengan pemahaman, komunikasi, strategi, dan dedikasi yang tepat, guru dapat menjadi agen perubahan positif bagi siswa bermasalah. Melalui pendekatan yang holistik dan kolaboratif, guru dapat membantu siswa melampaui tantangan dan mencapai potensi mereka.</a:t>
            </a:r>
            <a:endParaRPr lang="en-US" sz="1944" dirty="0"/>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14630400" cy="2895719"/>
          </a:xfrm>
          <a:prstGeom prst="rect">
            <a:avLst/>
          </a:prstGeom>
        </p:spPr>
      </p:pic>
      <p:sp>
        <p:nvSpPr>
          <p:cNvPr id="5" name="Text 2"/>
          <p:cNvSpPr/>
          <p:nvPr/>
        </p:nvSpPr>
        <p:spPr>
          <a:xfrm>
            <a:off x="987981" y="3719632"/>
            <a:ext cx="10756225" cy="723900"/>
          </a:xfrm>
          <a:prstGeom prst="rect">
            <a:avLst/>
          </a:prstGeom>
          <a:noFill/>
          <a:ln/>
        </p:spPr>
        <p:txBody>
          <a:bodyPr wrap="none" rtlCol="0" anchor="t"/>
          <a:lstStyle/>
          <a:p>
            <a:pPr>
              <a:lnSpc>
                <a:spcPts val="5700"/>
              </a:lnSpc>
            </a:pPr>
            <a:r>
              <a:rPr lang="en-US" sz="4800" b="1" dirty="0" err="1">
                <a:solidFill>
                  <a:srgbClr val="443728"/>
                </a:solidFill>
                <a:latin typeface="Crimson Pro" pitchFamily="34" charset="0"/>
                <a:ea typeface="Crimson Pro" pitchFamily="34" charset="-122"/>
                <a:cs typeface="Crimson Pro" pitchFamily="34" charset="-120"/>
              </a:rPr>
              <a:t>Peranan</a:t>
            </a:r>
            <a:r>
              <a:rPr lang="en-US" sz="4800" b="1" dirty="0">
                <a:solidFill>
                  <a:srgbClr val="443728"/>
                </a:solidFill>
                <a:latin typeface="Crimson Pro" pitchFamily="34" charset="0"/>
                <a:ea typeface="Crimson Pro" pitchFamily="34" charset="-122"/>
                <a:cs typeface="Crimson Pro" pitchFamily="34" charset="-120"/>
              </a:rPr>
              <a:t> Guru </a:t>
            </a:r>
            <a:r>
              <a:rPr lang="en-US" sz="4800" b="1" dirty="0" err="1">
                <a:solidFill>
                  <a:srgbClr val="443728"/>
                </a:solidFill>
                <a:latin typeface="Crimson Pro" pitchFamily="34" charset="0"/>
                <a:ea typeface="Crimson Pro" pitchFamily="34" charset="-122"/>
                <a:cs typeface="Crimson Pro" pitchFamily="34" charset="-120"/>
              </a:rPr>
              <a:t>dalam</a:t>
            </a:r>
            <a:r>
              <a:rPr lang="en-US" sz="4800" b="1" dirty="0">
                <a:solidFill>
                  <a:srgbClr val="443728"/>
                </a:solidFill>
                <a:latin typeface="Crimson Pro" pitchFamily="34" charset="0"/>
                <a:ea typeface="Crimson Pro" pitchFamily="34" charset="-122"/>
                <a:cs typeface="Crimson Pro" pitchFamily="34" charset="-120"/>
              </a:rPr>
              <a:t> </a:t>
            </a:r>
            <a:r>
              <a:rPr lang="en-US" sz="4800" b="1" dirty="0" err="1">
                <a:solidFill>
                  <a:srgbClr val="443728"/>
                </a:solidFill>
                <a:latin typeface="Crimson Pro" pitchFamily="34" charset="0"/>
                <a:ea typeface="Crimson Pro" pitchFamily="34" charset="-122"/>
                <a:cs typeface="Crimson Pro" pitchFamily="34" charset="-120"/>
              </a:rPr>
              <a:t>Menghadapi</a:t>
            </a:r>
            <a:r>
              <a:rPr lang="en-US" sz="4800" b="1" dirty="0">
                <a:solidFill>
                  <a:srgbClr val="443728"/>
                </a:solidFill>
                <a:latin typeface="Crimson Pro" pitchFamily="34" charset="0"/>
                <a:ea typeface="Crimson Pro" pitchFamily="34" charset="-122"/>
                <a:cs typeface="Crimson Pro" pitchFamily="34" charset="-120"/>
              </a:rPr>
              <a:t> </a:t>
            </a:r>
            <a:r>
              <a:rPr lang="en-US" sz="4800" b="1" dirty="0" err="1">
                <a:solidFill>
                  <a:srgbClr val="443728"/>
                </a:solidFill>
                <a:latin typeface="Crimson Pro" pitchFamily="34" charset="0"/>
                <a:ea typeface="Crimson Pro" pitchFamily="34" charset="-122"/>
                <a:cs typeface="Crimson Pro" pitchFamily="34" charset="-120"/>
              </a:rPr>
              <a:t>Siswa</a:t>
            </a:r>
            <a:r>
              <a:rPr lang="en-US" sz="4800" b="1" dirty="0">
                <a:solidFill>
                  <a:srgbClr val="443728"/>
                </a:solidFill>
                <a:latin typeface="Crimson Pro" pitchFamily="34" charset="0"/>
                <a:ea typeface="Crimson Pro" pitchFamily="34" charset="-122"/>
                <a:cs typeface="Crimson Pro" pitchFamily="34" charset="-120"/>
              </a:rPr>
              <a:t> </a:t>
            </a:r>
            <a:r>
              <a:rPr lang="en-US" sz="4800" b="1" dirty="0" err="1">
                <a:solidFill>
                  <a:srgbClr val="443728"/>
                </a:solidFill>
                <a:latin typeface="Crimson Pro" pitchFamily="34" charset="0"/>
                <a:ea typeface="Crimson Pro" pitchFamily="34" charset="-122"/>
                <a:cs typeface="Crimson Pro" pitchFamily="34" charset="-120"/>
              </a:rPr>
              <a:t>Bermasalah</a:t>
            </a:r>
            <a:endParaRPr lang="en-US" sz="4800" dirty="0"/>
          </a:p>
          <a:p>
            <a:pPr marL="0" indent="0">
              <a:lnSpc>
                <a:spcPts val="5700"/>
              </a:lnSpc>
              <a:buNone/>
            </a:pPr>
            <a:r>
              <a:rPr lang="en-US" sz="2400" b="1" dirty="0" err="1">
                <a:solidFill>
                  <a:srgbClr val="443728"/>
                </a:solidFill>
                <a:latin typeface="Crimson Pro" pitchFamily="34" charset="0"/>
                <a:ea typeface="Crimson Pro" pitchFamily="34" charset="-122"/>
                <a:cs typeface="Crimson Pro" pitchFamily="34" charset="-120"/>
              </a:rPr>
              <a:t>Memahami</a:t>
            </a:r>
            <a:r>
              <a:rPr lang="en-US" sz="2400" b="1" dirty="0">
                <a:solidFill>
                  <a:srgbClr val="443728"/>
                </a:solidFill>
                <a:latin typeface="Crimson Pro" pitchFamily="34" charset="0"/>
                <a:ea typeface="Crimson Pro" pitchFamily="34" charset="-122"/>
                <a:cs typeface="Crimson Pro" pitchFamily="34" charset="-120"/>
              </a:rPr>
              <a:t> Karakteristik Siswa Bermasalah</a:t>
            </a:r>
            <a:endParaRPr lang="en-US" sz="2400" dirty="0"/>
          </a:p>
        </p:txBody>
      </p:sp>
      <p:sp>
        <p:nvSpPr>
          <p:cNvPr id="6" name="Shape 3"/>
          <p:cNvSpPr/>
          <p:nvPr/>
        </p:nvSpPr>
        <p:spPr>
          <a:xfrm>
            <a:off x="987981" y="5051465"/>
            <a:ext cx="521137" cy="521137"/>
          </a:xfrm>
          <a:prstGeom prst="roundRect">
            <a:avLst>
              <a:gd name="adj" fmla="val 20004"/>
            </a:avLst>
          </a:prstGeom>
          <a:solidFill>
            <a:srgbClr val="EBE2E0"/>
          </a:solidFill>
          <a:ln w="7620">
            <a:solidFill>
              <a:srgbClr val="D1C8C6"/>
            </a:solidFill>
            <a:prstDash val="solid"/>
          </a:ln>
        </p:spPr>
      </p:sp>
      <p:sp>
        <p:nvSpPr>
          <p:cNvPr id="7" name="Text 4"/>
          <p:cNvSpPr/>
          <p:nvPr/>
        </p:nvSpPr>
        <p:spPr>
          <a:xfrm>
            <a:off x="1183481" y="5138261"/>
            <a:ext cx="130016" cy="347543"/>
          </a:xfrm>
          <a:prstGeom prst="rect">
            <a:avLst/>
          </a:prstGeom>
          <a:noFill/>
          <a:ln/>
        </p:spPr>
        <p:txBody>
          <a:bodyPr wrap="none" rtlCol="0" anchor="t"/>
          <a:lstStyle/>
          <a:p>
            <a:pPr marL="0" indent="0" algn="ctr">
              <a:lnSpc>
                <a:spcPts val="2736"/>
              </a:lnSpc>
              <a:buNone/>
            </a:pPr>
            <a:r>
              <a:rPr lang="en-US" sz="2736" b="1" dirty="0">
                <a:solidFill>
                  <a:srgbClr val="443728"/>
                </a:solidFill>
                <a:latin typeface="Crimson Pro" pitchFamily="34" charset="0"/>
                <a:ea typeface="Crimson Pro" pitchFamily="34" charset="-122"/>
                <a:cs typeface="Crimson Pro" pitchFamily="34" charset="-120"/>
              </a:rPr>
              <a:t>1</a:t>
            </a:r>
            <a:endParaRPr lang="en-US" sz="2736" dirty="0"/>
          </a:p>
        </p:txBody>
      </p:sp>
      <p:sp>
        <p:nvSpPr>
          <p:cNvPr id="8" name="Text 5"/>
          <p:cNvSpPr/>
          <p:nvPr/>
        </p:nvSpPr>
        <p:spPr>
          <a:xfrm>
            <a:off x="1740694" y="5051465"/>
            <a:ext cx="2918579" cy="361950"/>
          </a:xfrm>
          <a:prstGeom prst="rect">
            <a:avLst/>
          </a:prstGeom>
          <a:noFill/>
          <a:ln/>
        </p:spPr>
        <p:txBody>
          <a:bodyPr wrap="none" rtlCol="0" anchor="t"/>
          <a:lstStyle/>
          <a:p>
            <a:pPr marL="0" indent="0">
              <a:lnSpc>
                <a:spcPts val="2850"/>
              </a:lnSpc>
              <a:buNone/>
            </a:pPr>
            <a:r>
              <a:rPr lang="en-US" sz="2280" b="1" dirty="0">
                <a:solidFill>
                  <a:srgbClr val="443728"/>
                </a:solidFill>
                <a:latin typeface="Crimson Pro" pitchFamily="34" charset="0"/>
                <a:ea typeface="Crimson Pro" pitchFamily="34" charset="-122"/>
                <a:cs typeface="Crimson Pro" pitchFamily="34" charset="-120"/>
              </a:rPr>
              <a:t>Latar Belakang Berbeda</a:t>
            </a:r>
            <a:endParaRPr lang="en-US" sz="2280" dirty="0"/>
          </a:p>
        </p:txBody>
      </p:sp>
      <p:sp>
        <p:nvSpPr>
          <p:cNvPr id="9" name="Text 6"/>
          <p:cNvSpPr/>
          <p:nvPr/>
        </p:nvSpPr>
        <p:spPr>
          <a:xfrm>
            <a:off x="1740694" y="5552361"/>
            <a:ext cx="3311009" cy="1853208"/>
          </a:xfrm>
          <a:prstGeom prst="rect">
            <a:avLst/>
          </a:prstGeom>
          <a:noFill/>
          <a:ln/>
        </p:spPr>
        <p:txBody>
          <a:bodyPr wrap="square" rtlCol="0" anchor="t"/>
          <a:lstStyle/>
          <a:p>
            <a:pPr marL="0" indent="0">
              <a:lnSpc>
                <a:spcPts val="2919"/>
              </a:lnSpc>
              <a:buNone/>
            </a:pPr>
            <a:r>
              <a:rPr lang="en-US" sz="1824" dirty="0">
                <a:solidFill>
                  <a:srgbClr val="443728"/>
                </a:solidFill>
                <a:latin typeface="Open Sans" pitchFamily="34" charset="0"/>
                <a:ea typeface="Open Sans" pitchFamily="34" charset="-122"/>
                <a:cs typeface="Open Sans" pitchFamily="34" charset="-120"/>
              </a:rPr>
              <a:t>Siswa bermasalah dapat berasal dari berbagai latar belakang sosial, ekonomi, dan budaya yang mempengaruhi perilaku mereka.</a:t>
            </a:r>
            <a:endParaRPr lang="en-US" sz="1824" dirty="0"/>
          </a:p>
        </p:txBody>
      </p:sp>
      <p:sp>
        <p:nvSpPr>
          <p:cNvPr id="10" name="Shape 7"/>
          <p:cNvSpPr/>
          <p:nvPr/>
        </p:nvSpPr>
        <p:spPr>
          <a:xfrm>
            <a:off x="5283279" y="5051465"/>
            <a:ext cx="521137" cy="521137"/>
          </a:xfrm>
          <a:prstGeom prst="roundRect">
            <a:avLst>
              <a:gd name="adj" fmla="val 20004"/>
            </a:avLst>
          </a:prstGeom>
          <a:solidFill>
            <a:srgbClr val="EBE2E0"/>
          </a:solidFill>
          <a:ln w="7620">
            <a:solidFill>
              <a:srgbClr val="D1C8C6"/>
            </a:solidFill>
            <a:prstDash val="solid"/>
          </a:ln>
        </p:spPr>
      </p:sp>
      <p:sp>
        <p:nvSpPr>
          <p:cNvPr id="11" name="Text 8"/>
          <p:cNvSpPr/>
          <p:nvPr/>
        </p:nvSpPr>
        <p:spPr>
          <a:xfrm>
            <a:off x="5455206" y="5138261"/>
            <a:ext cx="177165" cy="347543"/>
          </a:xfrm>
          <a:prstGeom prst="rect">
            <a:avLst/>
          </a:prstGeom>
          <a:noFill/>
          <a:ln/>
        </p:spPr>
        <p:txBody>
          <a:bodyPr wrap="none" rtlCol="0" anchor="t"/>
          <a:lstStyle/>
          <a:p>
            <a:pPr marL="0" indent="0" algn="ctr">
              <a:lnSpc>
                <a:spcPts val="2736"/>
              </a:lnSpc>
              <a:buNone/>
            </a:pPr>
            <a:r>
              <a:rPr lang="en-US" sz="2736" b="1" dirty="0">
                <a:solidFill>
                  <a:srgbClr val="443728"/>
                </a:solidFill>
                <a:latin typeface="Crimson Pro" pitchFamily="34" charset="0"/>
                <a:ea typeface="Crimson Pro" pitchFamily="34" charset="-122"/>
                <a:cs typeface="Crimson Pro" pitchFamily="34" charset="-120"/>
              </a:rPr>
              <a:t>2</a:t>
            </a:r>
            <a:endParaRPr lang="en-US" sz="2736" dirty="0"/>
          </a:p>
        </p:txBody>
      </p:sp>
      <p:sp>
        <p:nvSpPr>
          <p:cNvPr id="12" name="Text 9"/>
          <p:cNvSpPr/>
          <p:nvPr/>
        </p:nvSpPr>
        <p:spPr>
          <a:xfrm>
            <a:off x="6035993" y="5051465"/>
            <a:ext cx="2895719" cy="361950"/>
          </a:xfrm>
          <a:prstGeom prst="rect">
            <a:avLst/>
          </a:prstGeom>
          <a:noFill/>
          <a:ln/>
        </p:spPr>
        <p:txBody>
          <a:bodyPr wrap="none" rtlCol="0" anchor="t"/>
          <a:lstStyle/>
          <a:p>
            <a:pPr marL="0" indent="0">
              <a:lnSpc>
                <a:spcPts val="2850"/>
              </a:lnSpc>
              <a:buNone/>
            </a:pPr>
            <a:r>
              <a:rPr lang="en-US" sz="2280" b="1" dirty="0">
                <a:solidFill>
                  <a:srgbClr val="443728"/>
                </a:solidFill>
                <a:latin typeface="Crimson Pro" pitchFamily="34" charset="0"/>
                <a:ea typeface="Crimson Pro" pitchFamily="34" charset="-122"/>
                <a:cs typeface="Crimson Pro" pitchFamily="34" charset="-120"/>
              </a:rPr>
              <a:t>Kebutuhan Khusus</a:t>
            </a:r>
            <a:endParaRPr lang="en-US" sz="2280" dirty="0"/>
          </a:p>
        </p:txBody>
      </p:sp>
      <p:sp>
        <p:nvSpPr>
          <p:cNvPr id="13" name="Text 10"/>
          <p:cNvSpPr/>
          <p:nvPr/>
        </p:nvSpPr>
        <p:spPr>
          <a:xfrm>
            <a:off x="6035993" y="5552361"/>
            <a:ext cx="3311009" cy="1482566"/>
          </a:xfrm>
          <a:prstGeom prst="rect">
            <a:avLst/>
          </a:prstGeom>
          <a:noFill/>
          <a:ln/>
        </p:spPr>
        <p:txBody>
          <a:bodyPr wrap="square" rtlCol="0" anchor="t"/>
          <a:lstStyle/>
          <a:p>
            <a:pPr marL="0" indent="0">
              <a:lnSpc>
                <a:spcPts val="2919"/>
              </a:lnSpc>
              <a:buNone/>
            </a:pPr>
            <a:r>
              <a:rPr lang="en-US" sz="1824" dirty="0">
                <a:solidFill>
                  <a:srgbClr val="443728"/>
                </a:solidFill>
                <a:latin typeface="Open Sans" pitchFamily="34" charset="0"/>
                <a:ea typeface="Open Sans" pitchFamily="34" charset="-122"/>
                <a:cs typeface="Open Sans" pitchFamily="34" charset="-120"/>
              </a:rPr>
              <a:t>Beberapa siswa bermasalah mungkin memiliki kebutuhan khusus yang belum teridentifikasi dengan baik.</a:t>
            </a:r>
            <a:endParaRPr lang="en-US" sz="1824" dirty="0"/>
          </a:p>
        </p:txBody>
      </p:sp>
      <p:sp>
        <p:nvSpPr>
          <p:cNvPr id="14" name="Shape 11"/>
          <p:cNvSpPr/>
          <p:nvPr/>
        </p:nvSpPr>
        <p:spPr>
          <a:xfrm>
            <a:off x="9578578" y="5051465"/>
            <a:ext cx="521137" cy="521137"/>
          </a:xfrm>
          <a:prstGeom prst="roundRect">
            <a:avLst>
              <a:gd name="adj" fmla="val 20004"/>
            </a:avLst>
          </a:prstGeom>
          <a:solidFill>
            <a:srgbClr val="EBE2E0"/>
          </a:solidFill>
          <a:ln w="7620">
            <a:solidFill>
              <a:srgbClr val="D1C8C6"/>
            </a:solidFill>
            <a:prstDash val="solid"/>
          </a:ln>
        </p:spPr>
      </p:sp>
      <p:sp>
        <p:nvSpPr>
          <p:cNvPr id="15" name="Text 12"/>
          <p:cNvSpPr/>
          <p:nvPr/>
        </p:nvSpPr>
        <p:spPr>
          <a:xfrm>
            <a:off x="9754314" y="5138261"/>
            <a:ext cx="169664" cy="347543"/>
          </a:xfrm>
          <a:prstGeom prst="rect">
            <a:avLst/>
          </a:prstGeom>
          <a:noFill/>
          <a:ln/>
        </p:spPr>
        <p:txBody>
          <a:bodyPr wrap="none" rtlCol="0" anchor="t"/>
          <a:lstStyle/>
          <a:p>
            <a:pPr marL="0" indent="0" algn="ctr">
              <a:lnSpc>
                <a:spcPts val="2736"/>
              </a:lnSpc>
              <a:buNone/>
            </a:pPr>
            <a:r>
              <a:rPr lang="en-US" sz="2736" b="1" dirty="0">
                <a:solidFill>
                  <a:srgbClr val="443728"/>
                </a:solidFill>
                <a:latin typeface="Crimson Pro" pitchFamily="34" charset="0"/>
                <a:ea typeface="Crimson Pro" pitchFamily="34" charset="-122"/>
                <a:cs typeface="Crimson Pro" pitchFamily="34" charset="-120"/>
              </a:rPr>
              <a:t>3</a:t>
            </a:r>
            <a:endParaRPr lang="en-US" sz="2736" dirty="0"/>
          </a:p>
        </p:txBody>
      </p:sp>
      <p:sp>
        <p:nvSpPr>
          <p:cNvPr id="16" name="Text 13"/>
          <p:cNvSpPr/>
          <p:nvPr/>
        </p:nvSpPr>
        <p:spPr>
          <a:xfrm>
            <a:off x="10331291" y="5051465"/>
            <a:ext cx="2895719" cy="361950"/>
          </a:xfrm>
          <a:prstGeom prst="rect">
            <a:avLst/>
          </a:prstGeom>
          <a:noFill/>
          <a:ln/>
        </p:spPr>
        <p:txBody>
          <a:bodyPr wrap="none" rtlCol="0" anchor="t"/>
          <a:lstStyle/>
          <a:p>
            <a:pPr marL="0" indent="0">
              <a:lnSpc>
                <a:spcPts val="2850"/>
              </a:lnSpc>
              <a:buNone/>
            </a:pPr>
            <a:r>
              <a:rPr lang="en-US" sz="2280" b="1" dirty="0">
                <a:solidFill>
                  <a:srgbClr val="443728"/>
                </a:solidFill>
                <a:latin typeface="Crimson Pro" pitchFamily="34" charset="0"/>
                <a:ea typeface="Crimson Pro" pitchFamily="34" charset="-122"/>
                <a:cs typeface="Crimson Pro" pitchFamily="34" charset="-120"/>
              </a:rPr>
              <a:t>Tantangan Emosional</a:t>
            </a:r>
            <a:endParaRPr lang="en-US" sz="2280" dirty="0"/>
          </a:p>
        </p:txBody>
      </p:sp>
      <p:sp>
        <p:nvSpPr>
          <p:cNvPr id="17" name="Text 14"/>
          <p:cNvSpPr/>
          <p:nvPr/>
        </p:nvSpPr>
        <p:spPr>
          <a:xfrm>
            <a:off x="10331291" y="5552361"/>
            <a:ext cx="3311009" cy="1482566"/>
          </a:xfrm>
          <a:prstGeom prst="rect">
            <a:avLst/>
          </a:prstGeom>
          <a:noFill/>
          <a:ln/>
        </p:spPr>
        <p:txBody>
          <a:bodyPr wrap="square" rtlCol="0" anchor="t"/>
          <a:lstStyle/>
          <a:p>
            <a:pPr marL="0" indent="0">
              <a:lnSpc>
                <a:spcPts val="2919"/>
              </a:lnSpc>
              <a:buNone/>
            </a:pPr>
            <a:r>
              <a:rPr lang="en-US" sz="1824" dirty="0">
                <a:solidFill>
                  <a:srgbClr val="443728"/>
                </a:solidFill>
                <a:latin typeface="Open Sans" pitchFamily="34" charset="0"/>
                <a:ea typeface="Open Sans" pitchFamily="34" charset="-122"/>
                <a:cs typeface="Open Sans" pitchFamily="34" charset="-120"/>
              </a:rPr>
              <a:t>Masalah emosional, seperti depresi atau kecemasan, dapat menyebabkan kesulitan perilaku pada siswa.</a:t>
            </a:r>
            <a:endParaRPr lang="en-US" sz="1824"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864037" y="2203013"/>
            <a:ext cx="7545943" cy="771525"/>
          </a:xfrm>
          <a:prstGeom prst="rect">
            <a:avLst/>
          </a:prstGeom>
          <a:noFill/>
          <a:ln/>
        </p:spPr>
        <p:txBody>
          <a:bodyPr wrap="none" rtlCol="0" anchor="t"/>
          <a:lstStyle/>
          <a:p>
            <a:pPr marL="0" indent="0">
              <a:lnSpc>
                <a:spcPts val="6075"/>
              </a:lnSpc>
              <a:buNone/>
            </a:pPr>
            <a:r>
              <a:rPr lang="en-US" sz="4860" b="1" dirty="0">
                <a:solidFill>
                  <a:srgbClr val="443728"/>
                </a:solidFill>
                <a:latin typeface="Crimson Pro" pitchFamily="34" charset="0"/>
                <a:ea typeface="Crimson Pro" pitchFamily="34" charset="-122"/>
                <a:cs typeface="Crimson Pro" pitchFamily="34" charset="-120"/>
              </a:rPr>
              <a:t>Menjalin Komunikasi Efektif</a:t>
            </a:r>
            <a:endParaRPr lang="en-US" sz="4860" dirty="0"/>
          </a:p>
        </p:txBody>
      </p:sp>
      <p:sp>
        <p:nvSpPr>
          <p:cNvPr id="5" name="Text 3"/>
          <p:cNvSpPr/>
          <p:nvPr/>
        </p:nvSpPr>
        <p:spPr>
          <a:xfrm>
            <a:off x="864037" y="3591639"/>
            <a:ext cx="3086100" cy="385763"/>
          </a:xfrm>
          <a:prstGeom prst="rect">
            <a:avLst/>
          </a:prstGeom>
          <a:noFill/>
          <a:ln/>
        </p:spPr>
        <p:txBody>
          <a:bodyPr wrap="none" rtlCol="0" anchor="t"/>
          <a:lstStyle/>
          <a:p>
            <a:pPr marL="0" indent="0">
              <a:lnSpc>
                <a:spcPts val="3038"/>
              </a:lnSpc>
              <a:buNone/>
            </a:pPr>
            <a:r>
              <a:rPr lang="en-US" sz="2430" b="1" dirty="0">
                <a:solidFill>
                  <a:srgbClr val="443728"/>
                </a:solidFill>
                <a:latin typeface="Crimson Pro" pitchFamily="34" charset="0"/>
                <a:ea typeface="Crimson Pro" pitchFamily="34" charset="-122"/>
                <a:cs typeface="Crimson Pro" pitchFamily="34" charset="-120"/>
              </a:rPr>
              <a:t>Mendengarkan Aktif</a:t>
            </a:r>
            <a:endParaRPr lang="en-US" sz="2430" dirty="0"/>
          </a:p>
        </p:txBody>
      </p:sp>
      <p:sp>
        <p:nvSpPr>
          <p:cNvPr id="6" name="Text 4"/>
          <p:cNvSpPr/>
          <p:nvPr/>
        </p:nvSpPr>
        <p:spPr>
          <a:xfrm>
            <a:off x="864037" y="4224218"/>
            <a:ext cx="3898821" cy="158019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Guru perlu mendengarkan dengan seksama untuk memahami perspektif dan kebutuhan siswa.</a:t>
            </a:r>
            <a:endParaRPr lang="en-US" sz="1944" dirty="0"/>
          </a:p>
        </p:txBody>
      </p:sp>
      <p:sp>
        <p:nvSpPr>
          <p:cNvPr id="7" name="Text 5"/>
          <p:cNvSpPr/>
          <p:nvPr/>
        </p:nvSpPr>
        <p:spPr>
          <a:xfrm>
            <a:off x="5372695" y="3591639"/>
            <a:ext cx="3086100" cy="385763"/>
          </a:xfrm>
          <a:prstGeom prst="rect">
            <a:avLst/>
          </a:prstGeom>
          <a:noFill/>
          <a:ln/>
        </p:spPr>
        <p:txBody>
          <a:bodyPr wrap="none" rtlCol="0" anchor="t"/>
          <a:lstStyle/>
          <a:p>
            <a:pPr marL="0" indent="0">
              <a:lnSpc>
                <a:spcPts val="3038"/>
              </a:lnSpc>
              <a:buNone/>
            </a:pPr>
            <a:r>
              <a:rPr lang="en-US" sz="2430" b="1" dirty="0">
                <a:solidFill>
                  <a:srgbClr val="443728"/>
                </a:solidFill>
                <a:latin typeface="Crimson Pro" pitchFamily="34" charset="0"/>
                <a:ea typeface="Crimson Pro" pitchFamily="34" charset="-122"/>
                <a:cs typeface="Crimson Pro" pitchFamily="34" charset="-120"/>
              </a:rPr>
              <a:t>Bahasa yang Lunak</a:t>
            </a:r>
            <a:endParaRPr lang="en-US" sz="2430" dirty="0"/>
          </a:p>
        </p:txBody>
      </p:sp>
      <p:sp>
        <p:nvSpPr>
          <p:cNvPr id="8" name="Text 6"/>
          <p:cNvSpPr/>
          <p:nvPr/>
        </p:nvSpPr>
        <p:spPr>
          <a:xfrm>
            <a:off x="5372695" y="4224218"/>
            <a:ext cx="3898821" cy="158019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Memilih kata-kata yang mendukung dan tidak menyalahkan akan membangun rasa saling percaya.</a:t>
            </a:r>
            <a:endParaRPr lang="en-US" sz="1944" dirty="0"/>
          </a:p>
        </p:txBody>
      </p:sp>
      <p:sp>
        <p:nvSpPr>
          <p:cNvPr id="9" name="Text 7"/>
          <p:cNvSpPr/>
          <p:nvPr/>
        </p:nvSpPr>
        <p:spPr>
          <a:xfrm>
            <a:off x="9881354" y="3591639"/>
            <a:ext cx="3300413" cy="385763"/>
          </a:xfrm>
          <a:prstGeom prst="rect">
            <a:avLst/>
          </a:prstGeom>
          <a:noFill/>
          <a:ln/>
        </p:spPr>
        <p:txBody>
          <a:bodyPr wrap="none" rtlCol="0" anchor="t"/>
          <a:lstStyle/>
          <a:p>
            <a:pPr marL="0" indent="0">
              <a:lnSpc>
                <a:spcPts val="3038"/>
              </a:lnSpc>
              <a:buNone/>
            </a:pPr>
            <a:r>
              <a:rPr lang="en-US" sz="2430" b="1" dirty="0">
                <a:solidFill>
                  <a:srgbClr val="443728"/>
                </a:solidFill>
                <a:latin typeface="Crimson Pro" pitchFamily="34" charset="0"/>
                <a:ea typeface="Crimson Pro" pitchFamily="34" charset="-122"/>
                <a:cs typeface="Crimson Pro" pitchFamily="34" charset="-120"/>
              </a:rPr>
              <a:t>Umpan Balik Konstruktif</a:t>
            </a:r>
            <a:endParaRPr lang="en-US" sz="2430" dirty="0"/>
          </a:p>
        </p:txBody>
      </p:sp>
      <p:sp>
        <p:nvSpPr>
          <p:cNvPr id="10" name="Text 8"/>
          <p:cNvSpPr/>
          <p:nvPr/>
        </p:nvSpPr>
        <p:spPr>
          <a:xfrm>
            <a:off x="9881354" y="4224218"/>
            <a:ext cx="3898821" cy="158019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Memberikan umpan balik yang membangun, bukan mengritik, akan memotivasi siswa untuk berubah.</a:t>
            </a:r>
            <a:endParaRPr lang="en-US" sz="1944"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5466" y="2682240"/>
            <a:ext cx="4883468" cy="2865001"/>
          </a:xfrm>
          <a:prstGeom prst="rect">
            <a:avLst/>
          </a:prstGeom>
        </p:spPr>
      </p:pic>
      <p:sp>
        <p:nvSpPr>
          <p:cNvPr id="6" name="Text 2"/>
          <p:cNvSpPr/>
          <p:nvPr/>
        </p:nvSpPr>
        <p:spPr>
          <a:xfrm>
            <a:off x="843677" y="664488"/>
            <a:ext cx="6739652" cy="753308"/>
          </a:xfrm>
          <a:prstGeom prst="rect">
            <a:avLst/>
          </a:prstGeom>
          <a:noFill/>
          <a:ln/>
        </p:spPr>
        <p:txBody>
          <a:bodyPr wrap="none" rtlCol="0" anchor="t"/>
          <a:lstStyle/>
          <a:p>
            <a:pPr marL="0" indent="0">
              <a:lnSpc>
                <a:spcPts val="5932"/>
              </a:lnSpc>
              <a:buNone/>
            </a:pPr>
            <a:r>
              <a:rPr lang="en-US" sz="4746" b="1" dirty="0">
                <a:solidFill>
                  <a:srgbClr val="443728"/>
                </a:solidFill>
                <a:latin typeface="Crimson Pro" pitchFamily="34" charset="0"/>
                <a:ea typeface="Crimson Pro" pitchFamily="34" charset="-122"/>
                <a:cs typeface="Crimson Pro" pitchFamily="34" charset="-120"/>
              </a:rPr>
              <a:t>Strategi Pengelolaan Kelas</a:t>
            </a:r>
            <a:endParaRPr lang="en-US" sz="4746" dirty="0"/>
          </a:p>
        </p:txBody>
      </p:sp>
      <p:pic>
        <p:nvPicPr>
          <p:cNvPr id="7" name="Image 2" descr="preencoded.png"/>
          <p:cNvPicPr>
            <a:picLocks noChangeAspect="1"/>
          </p:cNvPicPr>
          <p:nvPr/>
        </p:nvPicPr>
        <p:blipFill>
          <a:blip r:embed="rId5"/>
          <a:stretch>
            <a:fillRect/>
          </a:stretch>
        </p:blipFill>
        <p:spPr>
          <a:xfrm>
            <a:off x="843677" y="1779389"/>
            <a:ext cx="1205389" cy="1928574"/>
          </a:xfrm>
          <a:prstGeom prst="rect">
            <a:avLst/>
          </a:prstGeom>
        </p:spPr>
      </p:pic>
      <p:sp>
        <p:nvSpPr>
          <p:cNvPr id="8" name="Text 3"/>
          <p:cNvSpPr/>
          <p:nvPr/>
        </p:nvSpPr>
        <p:spPr>
          <a:xfrm>
            <a:off x="2410658" y="2020372"/>
            <a:ext cx="3013472" cy="376595"/>
          </a:xfrm>
          <a:prstGeom prst="rect">
            <a:avLst/>
          </a:prstGeom>
          <a:noFill/>
          <a:ln/>
        </p:spPr>
        <p:txBody>
          <a:bodyPr wrap="none" rtlCol="0" anchor="t"/>
          <a:lstStyle/>
          <a:p>
            <a:pPr marL="0" indent="0" algn="l">
              <a:lnSpc>
                <a:spcPts val="2966"/>
              </a:lnSpc>
              <a:buNone/>
            </a:pPr>
            <a:r>
              <a:rPr lang="en-US" sz="2373" b="1" dirty="0">
                <a:solidFill>
                  <a:srgbClr val="443728"/>
                </a:solidFill>
                <a:latin typeface="Crimson Pro" pitchFamily="34" charset="0"/>
                <a:ea typeface="Crimson Pro" pitchFamily="34" charset="-122"/>
                <a:cs typeface="Crimson Pro" pitchFamily="34" charset="-120"/>
              </a:rPr>
              <a:t>Aturan Jelas</a:t>
            </a:r>
            <a:endParaRPr lang="en-US" sz="2373" dirty="0"/>
          </a:p>
        </p:txBody>
      </p:sp>
      <p:sp>
        <p:nvSpPr>
          <p:cNvPr id="9" name="Text 4"/>
          <p:cNvSpPr/>
          <p:nvPr/>
        </p:nvSpPr>
        <p:spPr>
          <a:xfrm>
            <a:off x="2410658" y="2541508"/>
            <a:ext cx="5889665" cy="771525"/>
          </a:xfrm>
          <a:prstGeom prst="rect">
            <a:avLst/>
          </a:prstGeom>
          <a:noFill/>
          <a:ln/>
        </p:spPr>
        <p:txBody>
          <a:bodyPr wrap="square" rtlCol="0" anchor="t"/>
          <a:lstStyle/>
          <a:p>
            <a:pPr marL="0" indent="0" algn="l">
              <a:lnSpc>
                <a:spcPts val="3037"/>
              </a:lnSpc>
              <a:buNone/>
            </a:pPr>
            <a:r>
              <a:rPr lang="en-US" sz="1898" dirty="0">
                <a:solidFill>
                  <a:srgbClr val="443728"/>
                </a:solidFill>
                <a:latin typeface="Open Sans" pitchFamily="34" charset="0"/>
                <a:ea typeface="Open Sans" pitchFamily="34" charset="-122"/>
                <a:cs typeface="Open Sans" pitchFamily="34" charset="-120"/>
              </a:rPr>
              <a:t>Menetapkan aturan dan konsekuensi yang konsisten di kelas.</a:t>
            </a:r>
            <a:endParaRPr lang="en-US" sz="1898" dirty="0"/>
          </a:p>
        </p:txBody>
      </p:sp>
      <p:pic>
        <p:nvPicPr>
          <p:cNvPr id="10" name="Image 3" descr="preencoded.png"/>
          <p:cNvPicPr>
            <a:picLocks noChangeAspect="1"/>
          </p:cNvPicPr>
          <p:nvPr/>
        </p:nvPicPr>
        <p:blipFill>
          <a:blip r:embed="rId6"/>
          <a:stretch>
            <a:fillRect/>
          </a:stretch>
        </p:blipFill>
        <p:spPr>
          <a:xfrm>
            <a:off x="843677" y="3707963"/>
            <a:ext cx="1205389" cy="1928574"/>
          </a:xfrm>
          <a:prstGeom prst="rect">
            <a:avLst/>
          </a:prstGeom>
        </p:spPr>
      </p:pic>
      <p:sp>
        <p:nvSpPr>
          <p:cNvPr id="11" name="Text 5"/>
          <p:cNvSpPr/>
          <p:nvPr/>
        </p:nvSpPr>
        <p:spPr>
          <a:xfrm>
            <a:off x="2410658" y="3948946"/>
            <a:ext cx="3013472" cy="376595"/>
          </a:xfrm>
          <a:prstGeom prst="rect">
            <a:avLst/>
          </a:prstGeom>
          <a:noFill/>
          <a:ln/>
        </p:spPr>
        <p:txBody>
          <a:bodyPr wrap="none" rtlCol="0" anchor="t"/>
          <a:lstStyle/>
          <a:p>
            <a:pPr marL="0" indent="0" algn="l">
              <a:lnSpc>
                <a:spcPts val="2966"/>
              </a:lnSpc>
              <a:buNone/>
            </a:pPr>
            <a:r>
              <a:rPr lang="en-US" sz="2373" b="1" dirty="0">
                <a:solidFill>
                  <a:srgbClr val="443728"/>
                </a:solidFill>
                <a:latin typeface="Crimson Pro" pitchFamily="34" charset="0"/>
                <a:ea typeface="Crimson Pro" pitchFamily="34" charset="-122"/>
                <a:cs typeface="Crimson Pro" pitchFamily="34" charset="-120"/>
              </a:rPr>
              <a:t>Rutinitas Terstruktur</a:t>
            </a:r>
            <a:endParaRPr lang="en-US" sz="2373" dirty="0"/>
          </a:p>
        </p:txBody>
      </p:sp>
      <p:sp>
        <p:nvSpPr>
          <p:cNvPr id="12" name="Text 6"/>
          <p:cNvSpPr/>
          <p:nvPr/>
        </p:nvSpPr>
        <p:spPr>
          <a:xfrm>
            <a:off x="2410658" y="4470082"/>
            <a:ext cx="5889665" cy="771525"/>
          </a:xfrm>
          <a:prstGeom prst="rect">
            <a:avLst/>
          </a:prstGeom>
          <a:noFill/>
          <a:ln/>
        </p:spPr>
        <p:txBody>
          <a:bodyPr wrap="square" rtlCol="0" anchor="t"/>
          <a:lstStyle/>
          <a:p>
            <a:pPr marL="0" indent="0" algn="l">
              <a:lnSpc>
                <a:spcPts val="3037"/>
              </a:lnSpc>
              <a:buNone/>
            </a:pPr>
            <a:r>
              <a:rPr lang="en-US" sz="1898" dirty="0">
                <a:solidFill>
                  <a:srgbClr val="443728"/>
                </a:solidFill>
                <a:latin typeface="Open Sans" pitchFamily="34" charset="0"/>
                <a:ea typeface="Open Sans" pitchFamily="34" charset="-122"/>
                <a:cs typeface="Open Sans" pitchFamily="34" charset="-120"/>
              </a:rPr>
              <a:t>Membangun rutinitas harian yang dapat membantu siswa merasa aman dan terkendali.</a:t>
            </a:r>
            <a:endParaRPr lang="en-US" sz="1898" dirty="0"/>
          </a:p>
        </p:txBody>
      </p:sp>
      <p:pic>
        <p:nvPicPr>
          <p:cNvPr id="13" name="Image 4" descr="preencoded.png"/>
          <p:cNvPicPr>
            <a:picLocks noChangeAspect="1"/>
          </p:cNvPicPr>
          <p:nvPr/>
        </p:nvPicPr>
        <p:blipFill>
          <a:blip r:embed="rId7"/>
          <a:stretch>
            <a:fillRect/>
          </a:stretch>
        </p:blipFill>
        <p:spPr>
          <a:xfrm>
            <a:off x="843677" y="5636538"/>
            <a:ext cx="1205389" cy="1928574"/>
          </a:xfrm>
          <a:prstGeom prst="rect">
            <a:avLst/>
          </a:prstGeom>
        </p:spPr>
      </p:pic>
      <p:sp>
        <p:nvSpPr>
          <p:cNvPr id="14" name="Text 7"/>
          <p:cNvSpPr/>
          <p:nvPr/>
        </p:nvSpPr>
        <p:spPr>
          <a:xfrm>
            <a:off x="2410658" y="5877520"/>
            <a:ext cx="3013472" cy="376595"/>
          </a:xfrm>
          <a:prstGeom prst="rect">
            <a:avLst/>
          </a:prstGeom>
          <a:noFill/>
          <a:ln/>
        </p:spPr>
        <p:txBody>
          <a:bodyPr wrap="none" rtlCol="0" anchor="t"/>
          <a:lstStyle/>
          <a:p>
            <a:pPr marL="0" indent="0" algn="l">
              <a:lnSpc>
                <a:spcPts val="2966"/>
              </a:lnSpc>
              <a:buNone/>
            </a:pPr>
            <a:r>
              <a:rPr lang="en-US" sz="2373" b="1" dirty="0">
                <a:solidFill>
                  <a:srgbClr val="443728"/>
                </a:solidFill>
                <a:latin typeface="Crimson Pro" pitchFamily="34" charset="0"/>
                <a:ea typeface="Crimson Pro" pitchFamily="34" charset="-122"/>
                <a:cs typeface="Crimson Pro" pitchFamily="34" charset="-120"/>
              </a:rPr>
              <a:t>Lingkungan Positif</a:t>
            </a:r>
            <a:endParaRPr lang="en-US" sz="2373" dirty="0"/>
          </a:p>
        </p:txBody>
      </p:sp>
      <p:sp>
        <p:nvSpPr>
          <p:cNvPr id="15" name="Text 8"/>
          <p:cNvSpPr/>
          <p:nvPr/>
        </p:nvSpPr>
        <p:spPr>
          <a:xfrm>
            <a:off x="2410658" y="6398657"/>
            <a:ext cx="5889665" cy="771525"/>
          </a:xfrm>
          <a:prstGeom prst="rect">
            <a:avLst/>
          </a:prstGeom>
          <a:noFill/>
          <a:ln/>
        </p:spPr>
        <p:txBody>
          <a:bodyPr wrap="square" rtlCol="0" anchor="t"/>
          <a:lstStyle/>
          <a:p>
            <a:pPr marL="0" indent="0" algn="l">
              <a:lnSpc>
                <a:spcPts val="3037"/>
              </a:lnSpc>
              <a:buNone/>
            </a:pPr>
            <a:r>
              <a:rPr lang="en-US" sz="1898" dirty="0">
                <a:solidFill>
                  <a:srgbClr val="443728"/>
                </a:solidFill>
                <a:latin typeface="Open Sans" pitchFamily="34" charset="0"/>
                <a:ea typeface="Open Sans" pitchFamily="34" charset="-122"/>
                <a:cs typeface="Open Sans" pitchFamily="34" charset="-120"/>
              </a:rPr>
              <a:t>Menciptakan lingkungan belajar yang mendukung dan berorientasi pada solusi.</a:t>
            </a:r>
            <a:endParaRPr lang="en-US" sz="1898"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763667" y="960001"/>
            <a:ext cx="6851928" cy="681871"/>
          </a:xfrm>
          <a:prstGeom prst="rect">
            <a:avLst/>
          </a:prstGeom>
          <a:noFill/>
          <a:ln/>
        </p:spPr>
        <p:txBody>
          <a:bodyPr wrap="none" rtlCol="0" anchor="t"/>
          <a:lstStyle/>
          <a:p>
            <a:pPr marL="0" indent="0">
              <a:lnSpc>
                <a:spcPts val="5369"/>
              </a:lnSpc>
              <a:buNone/>
            </a:pPr>
            <a:r>
              <a:rPr lang="en-US" sz="4295" b="1" dirty="0">
                <a:solidFill>
                  <a:srgbClr val="443728"/>
                </a:solidFill>
                <a:latin typeface="Crimson Pro" pitchFamily="34" charset="0"/>
                <a:ea typeface="Crimson Pro" pitchFamily="34" charset="-122"/>
                <a:cs typeface="Crimson Pro" pitchFamily="34" charset="-120"/>
              </a:rPr>
              <a:t>Kolaborasi dengan Orang Tua</a:t>
            </a:r>
            <a:endParaRPr lang="en-US" sz="4295" dirty="0"/>
          </a:p>
        </p:txBody>
      </p:sp>
      <p:sp>
        <p:nvSpPr>
          <p:cNvPr id="7" name="Shape 3"/>
          <p:cNvSpPr/>
          <p:nvPr/>
        </p:nvSpPr>
        <p:spPr>
          <a:xfrm>
            <a:off x="763667" y="1969056"/>
            <a:ext cx="7616666" cy="1621393"/>
          </a:xfrm>
          <a:prstGeom prst="roundRect">
            <a:avLst>
              <a:gd name="adj" fmla="val 6056"/>
            </a:avLst>
          </a:prstGeom>
          <a:solidFill>
            <a:srgbClr val="EBE2E0"/>
          </a:solidFill>
          <a:ln w="7620">
            <a:solidFill>
              <a:srgbClr val="D1C8C6"/>
            </a:solidFill>
            <a:prstDash val="solid"/>
          </a:ln>
        </p:spPr>
      </p:sp>
      <p:sp>
        <p:nvSpPr>
          <p:cNvPr id="8" name="Text 4"/>
          <p:cNvSpPr/>
          <p:nvPr/>
        </p:nvSpPr>
        <p:spPr>
          <a:xfrm>
            <a:off x="989409" y="2194798"/>
            <a:ext cx="2727484" cy="340876"/>
          </a:xfrm>
          <a:prstGeom prst="rect">
            <a:avLst/>
          </a:prstGeom>
          <a:noFill/>
          <a:ln/>
        </p:spPr>
        <p:txBody>
          <a:bodyPr wrap="none" rtlCol="0" anchor="t"/>
          <a:lstStyle/>
          <a:p>
            <a:pPr marL="0" indent="0">
              <a:lnSpc>
                <a:spcPts val="2685"/>
              </a:lnSpc>
              <a:buNone/>
            </a:pPr>
            <a:r>
              <a:rPr lang="en-US" sz="2148" b="1" dirty="0">
                <a:solidFill>
                  <a:srgbClr val="443728"/>
                </a:solidFill>
                <a:latin typeface="Crimson Pro" pitchFamily="34" charset="0"/>
                <a:ea typeface="Crimson Pro" pitchFamily="34" charset="-122"/>
                <a:cs typeface="Crimson Pro" pitchFamily="34" charset="-120"/>
              </a:rPr>
              <a:t>Komunikasi Terbuka</a:t>
            </a:r>
            <a:endParaRPr lang="en-US" sz="2148" dirty="0"/>
          </a:p>
        </p:txBody>
      </p:sp>
      <p:sp>
        <p:nvSpPr>
          <p:cNvPr id="9" name="Text 5"/>
          <p:cNvSpPr/>
          <p:nvPr/>
        </p:nvSpPr>
        <p:spPr>
          <a:xfrm>
            <a:off x="989409" y="2666524"/>
            <a:ext cx="7165181" cy="698183"/>
          </a:xfrm>
          <a:prstGeom prst="rect">
            <a:avLst/>
          </a:prstGeom>
          <a:noFill/>
          <a:ln/>
        </p:spPr>
        <p:txBody>
          <a:bodyPr wrap="square" rtlCol="0" anchor="t"/>
          <a:lstStyle/>
          <a:p>
            <a:pPr marL="0" indent="0">
              <a:lnSpc>
                <a:spcPts val="2749"/>
              </a:lnSpc>
              <a:buNone/>
            </a:pPr>
            <a:r>
              <a:rPr lang="en-US" sz="1718" dirty="0">
                <a:solidFill>
                  <a:srgbClr val="443728"/>
                </a:solidFill>
                <a:latin typeface="Open Sans" pitchFamily="34" charset="0"/>
                <a:ea typeface="Open Sans" pitchFamily="34" charset="-122"/>
                <a:cs typeface="Open Sans" pitchFamily="34" charset="-120"/>
              </a:rPr>
              <a:t>Guru harus menjalin komunikasi yang terbuka dan transparan dengan orang tua siswa.</a:t>
            </a:r>
            <a:endParaRPr lang="en-US" sz="1718" dirty="0"/>
          </a:p>
        </p:txBody>
      </p:sp>
      <p:sp>
        <p:nvSpPr>
          <p:cNvPr id="10" name="Shape 6"/>
          <p:cNvSpPr/>
          <p:nvPr/>
        </p:nvSpPr>
        <p:spPr>
          <a:xfrm>
            <a:off x="763667" y="3808571"/>
            <a:ext cx="7616666" cy="1621393"/>
          </a:xfrm>
          <a:prstGeom prst="roundRect">
            <a:avLst>
              <a:gd name="adj" fmla="val 6056"/>
            </a:avLst>
          </a:prstGeom>
          <a:solidFill>
            <a:srgbClr val="EBE2E0"/>
          </a:solidFill>
          <a:ln w="7620">
            <a:solidFill>
              <a:srgbClr val="D1C8C6"/>
            </a:solidFill>
            <a:prstDash val="solid"/>
          </a:ln>
        </p:spPr>
      </p:sp>
      <p:sp>
        <p:nvSpPr>
          <p:cNvPr id="11" name="Text 7"/>
          <p:cNvSpPr/>
          <p:nvPr/>
        </p:nvSpPr>
        <p:spPr>
          <a:xfrm>
            <a:off x="989409" y="4034314"/>
            <a:ext cx="2727484" cy="340876"/>
          </a:xfrm>
          <a:prstGeom prst="rect">
            <a:avLst/>
          </a:prstGeom>
          <a:noFill/>
          <a:ln/>
        </p:spPr>
        <p:txBody>
          <a:bodyPr wrap="none" rtlCol="0" anchor="t"/>
          <a:lstStyle/>
          <a:p>
            <a:pPr marL="0" indent="0">
              <a:lnSpc>
                <a:spcPts val="2685"/>
              </a:lnSpc>
              <a:buNone/>
            </a:pPr>
            <a:r>
              <a:rPr lang="en-US" sz="2148" b="1" dirty="0">
                <a:solidFill>
                  <a:srgbClr val="443728"/>
                </a:solidFill>
                <a:latin typeface="Crimson Pro" pitchFamily="34" charset="0"/>
                <a:ea typeface="Crimson Pro" pitchFamily="34" charset="-122"/>
                <a:cs typeface="Crimson Pro" pitchFamily="34" charset="-120"/>
              </a:rPr>
              <a:t>Solusi Bersama</a:t>
            </a:r>
            <a:endParaRPr lang="en-US" sz="2148" dirty="0"/>
          </a:p>
        </p:txBody>
      </p:sp>
      <p:sp>
        <p:nvSpPr>
          <p:cNvPr id="12" name="Text 8"/>
          <p:cNvSpPr/>
          <p:nvPr/>
        </p:nvSpPr>
        <p:spPr>
          <a:xfrm>
            <a:off x="989409" y="4506039"/>
            <a:ext cx="7165181" cy="698183"/>
          </a:xfrm>
          <a:prstGeom prst="rect">
            <a:avLst/>
          </a:prstGeom>
          <a:noFill/>
          <a:ln/>
        </p:spPr>
        <p:txBody>
          <a:bodyPr wrap="square" rtlCol="0" anchor="t"/>
          <a:lstStyle/>
          <a:p>
            <a:pPr marL="0" indent="0">
              <a:lnSpc>
                <a:spcPts val="2749"/>
              </a:lnSpc>
              <a:buNone/>
            </a:pPr>
            <a:r>
              <a:rPr lang="en-US" sz="1718" dirty="0">
                <a:solidFill>
                  <a:srgbClr val="443728"/>
                </a:solidFill>
                <a:latin typeface="Open Sans" pitchFamily="34" charset="0"/>
                <a:ea typeface="Open Sans" pitchFamily="34" charset="-122"/>
                <a:cs typeface="Open Sans" pitchFamily="34" charset="-120"/>
              </a:rPr>
              <a:t>Dengan bekerja sama, guru dan orang tua dapat mengembangkan rencana intervensi yang efektif.</a:t>
            </a:r>
            <a:endParaRPr lang="en-US" sz="1718" dirty="0"/>
          </a:p>
        </p:txBody>
      </p:sp>
      <p:sp>
        <p:nvSpPr>
          <p:cNvPr id="13" name="Shape 9"/>
          <p:cNvSpPr/>
          <p:nvPr/>
        </p:nvSpPr>
        <p:spPr>
          <a:xfrm>
            <a:off x="763667" y="5648087"/>
            <a:ext cx="7616666" cy="1621393"/>
          </a:xfrm>
          <a:prstGeom prst="roundRect">
            <a:avLst>
              <a:gd name="adj" fmla="val 6056"/>
            </a:avLst>
          </a:prstGeom>
          <a:solidFill>
            <a:srgbClr val="EBE2E0"/>
          </a:solidFill>
          <a:ln w="7620">
            <a:solidFill>
              <a:srgbClr val="D1C8C6"/>
            </a:solidFill>
            <a:prstDash val="solid"/>
          </a:ln>
        </p:spPr>
      </p:sp>
      <p:sp>
        <p:nvSpPr>
          <p:cNvPr id="14" name="Text 10"/>
          <p:cNvSpPr/>
          <p:nvPr/>
        </p:nvSpPr>
        <p:spPr>
          <a:xfrm>
            <a:off x="989409" y="5873829"/>
            <a:ext cx="2727484" cy="340876"/>
          </a:xfrm>
          <a:prstGeom prst="rect">
            <a:avLst/>
          </a:prstGeom>
          <a:noFill/>
          <a:ln/>
        </p:spPr>
        <p:txBody>
          <a:bodyPr wrap="none" rtlCol="0" anchor="t"/>
          <a:lstStyle/>
          <a:p>
            <a:pPr marL="0" indent="0">
              <a:lnSpc>
                <a:spcPts val="2685"/>
              </a:lnSpc>
              <a:buNone/>
            </a:pPr>
            <a:r>
              <a:rPr lang="en-US" sz="2148" b="1" dirty="0">
                <a:solidFill>
                  <a:srgbClr val="443728"/>
                </a:solidFill>
                <a:latin typeface="Crimson Pro" pitchFamily="34" charset="0"/>
                <a:ea typeface="Crimson Pro" pitchFamily="34" charset="-122"/>
                <a:cs typeface="Crimson Pro" pitchFamily="34" charset="-120"/>
              </a:rPr>
              <a:t>Peran Orang Tua</a:t>
            </a:r>
            <a:endParaRPr lang="en-US" sz="2148" dirty="0"/>
          </a:p>
        </p:txBody>
      </p:sp>
      <p:sp>
        <p:nvSpPr>
          <p:cNvPr id="15" name="Text 11"/>
          <p:cNvSpPr/>
          <p:nvPr/>
        </p:nvSpPr>
        <p:spPr>
          <a:xfrm>
            <a:off x="989409" y="6345555"/>
            <a:ext cx="7165181" cy="698183"/>
          </a:xfrm>
          <a:prstGeom prst="rect">
            <a:avLst/>
          </a:prstGeom>
          <a:noFill/>
          <a:ln/>
        </p:spPr>
        <p:txBody>
          <a:bodyPr wrap="square" rtlCol="0" anchor="t"/>
          <a:lstStyle/>
          <a:p>
            <a:pPr marL="0" indent="0">
              <a:lnSpc>
                <a:spcPts val="2749"/>
              </a:lnSpc>
              <a:buNone/>
            </a:pPr>
            <a:r>
              <a:rPr lang="en-US" sz="1718" dirty="0">
                <a:solidFill>
                  <a:srgbClr val="443728"/>
                </a:solidFill>
                <a:latin typeface="Open Sans" pitchFamily="34" charset="0"/>
                <a:ea typeface="Open Sans" pitchFamily="34" charset="-122"/>
                <a:cs typeface="Open Sans" pitchFamily="34" charset="-120"/>
              </a:rPr>
              <a:t>Orang tua dapat menjadi mitra penting dalam mendukung perkembangan positif siswa.</a:t>
            </a:r>
            <a:endParaRPr lang="en-US" sz="1718" dirty="0"/>
          </a:p>
        </p:txBody>
      </p:sp>
      <p:pic>
        <p:nvPicPr>
          <p:cNvPr id="16"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8433" y="2226350"/>
            <a:ext cx="5037415" cy="3776901"/>
          </a:xfrm>
          <a:prstGeom prst="rect">
            <a:avLst/>
          </a:prstGeom>
        </p:spPr>
      </p:pic>
      <p:sp>
        <p:nvSpPr>
          <p:cNvPr id="6" name="Text 2"/>
          <p:cNvSpPr/>
          <p:nvPr/>
        </p:nvSpPr>
        <p:spPr>
          <a:xfrm>
            <a:off x="628412" y="1205389"/>
            <a:ext cx="7707154" cy="561023"/>
          </a:xfrm>
          <a:prstGeom prst="rect">
            <a:avLst/>
          </a:prstGeom>
          <a:noFill/>
          <a:ln/>
        </p:spPr>
        <p:txBody>
          <a:bodyPr wrap="none" rtlCol="0" anchor="t"/>
          <a:lstStyle/>
          <a:p>
            <a:pPr marL="0" indent="0">
              <a:lnSpc>
                <a:spcPts val="4418"/>
              </a:lnSpc>
              <a:buNone/>
            </a:pPr>
            <a:r>
              <a:rPr lang="en-US" sz="3535" b="1" dirty="0">
                <a:solidFill>
                  <a:srgbClr val="443728"/>
                </a:solidFill>
                <a:latin typeface="Crimson Pro" pitchFamily="34" charset="0"/>
                <a:ea typeface="Crimson Pro" pitchFamily="34" charset="-122"/>
                <a:cs typeface="Crimson Pro" pitchFamily="34" charset="-120"/>
              </a:rPr>
              <a:t>Mengembangkan Empati dan Kesabaran</a:t>
            </a:r>
            <a:endParaRPr lang="en-US" sz="3535" dirty="0"/>
          </a:p>
        </p:txBody>
      </p:sp>
      <p:pic>
        <p:nvPicPr>
          <p:cNvPr id="7" name="Image 2" descr="preencoded.png"/>
          <p:cNvPicPr>
            <a:picLocks noChangeAspect="1"/>
          </p:cNvPicPr>
          <p:nvPr/>
        </p:nvPicPr>
        <p:blipFill>
          <a:blip r:embed="rId5"/>
          <a:stretch>
            <a:fillRect/>
          </a:stretch>
        </p:blipFill>
        <p:spPr>
          <a:xfrm>
            <a:off x="628412" y="2035731"/>
            <a:ext cx="448866" cy="448866"/>
          </a:xfrm>
          <a:prstGeom prst="rect">
            <a:avLst/>
          </a:prstGeom>
        </p:spPr>
      </p:pic>
      <p:sp>
        <p:nvSpPr>
          <p:cNvPr id="8" name="Text 3"/>
          <p:cNvSpPr/>
          <p:nvPr/>
        </p:nvSpPr>
        <p:spPr>
          <a:xfrm>
            <a:off x="628412" y="2664143"/>
            <a:ext cx="2244328" cy="280511"/>
          </a:xfrm>
          <a:prstGeom prst="rect">
            <a:avLst/>
          </a:prstGeom>
          <a:noFill/>
          <a:ln/>
        </p:spPr>
        <p:txBody>
          <a:bodyPr wrap="none" rtlCol="0" anchor="t"/>
          <a:lstStyle/>
          <a:p>
            <a:pPr marL="0" indent="0" algn="l">
              <a:lnSpc>
                <a:spcPts val="2209"/>
              </a:lnSpc>
              <a:buNone/>
            </a:pPr>
            <a:r>
              <a:rPr lang="en-US" sz="1767" b="1" dirty="0">
                <a:solidFill>
                  <a:srgbClr val="443728"/>
                </a:solidFill>
                <a:latin typeface="Crimson Pro" pitchFamily="34" charset="0"/>
                <a:ea typeface="Crimson Pro" pitchFamily="34" charset="-122"/>
                <a:cs typeface="Crimson Pro" pitchFamily="34" charset="-120"/>
              </a:rPr>
              <a:t>Empati</a:t>
            </a:r>
            <a:endParaRPr lang="en-US" sz="1767" dirty="0"/>
          </a:p>
        </p:txBody>
      </p:sp>
      <p:sp>
        <p:nvSpPr>
          <p:cNvPr id="9" name="Text 4"/>
          <p:cNvSpPr/>
          <p:nvPr/>
        </p:nvSpPr>
        <p:spPr>
          <a:xfrm>
            <a:off x="628412" y="3052286"/>
            <a:ext cx="7887176" cy="287179"/>
          </a:xfrm>
          <a:prstGeom prst="rect">
            <a:avLst/>
          </a:prstGeom>
          <a:noFill/>
          <a:ln/>
        </p:spPr>
        <p:txBody>
          <a:bodyPr wrap="none" rtlCol="0" anchor="t"/>
          <a:lstStyle/>
          <a:p>
            <a:pPr marL="0" indent="0" algn="l">
              <a:lnSpc>
                <a:spcPts val="2262"/>
              </a:lnSpc>
              <a:buNone/>
            </a:pPr>
            <a:r>
              <a:rPr lang="en-US" sz="1414" dirty="0">
                <a:solidFill>
                  <a:srgbClr val="443728"/>
                </a:solidFill>
                <a:latin typeface="Open Sans" pitchFamily="34" charset="0"/>
                <a:ea typeface="Open Sans" pitchFamily="34" charset="-122"/>
                <a:cs typeface="Open Sans" pitchFamily="34" charset="-120"/>
              </a:rPr>
              <a:t>Memahami dan merespons dengan empati terhadap perasaan siswa.</a:t>
            </a:r>
            <a:endParaRPr lang="en-US" sz="1414" dirty="0"/>
          </a:p>
        </p:txBody>
      </p:sp>
      <p:pic>
        <p:nvPicPr>
          <p:cNvPr id="10" name="Image 3" descr="preencoded.png"/>
          <p:cNvPicPr>
            <a:picLocks noChangeAspect="1"/>
          </p:cNvPicPr>
          <p:nvPr/>
        </p:nvPicPr>
        <p:blipFill>
          <a:blip r:embed="rId6"/>
          <a:stretch>
            <a:fillRect/>
          </a:stretch>
        </p:blipFill>
        <p:spPr>
          <a:xfrm>
            <a:off x="628412" y="3878104"/>
            <a:ext cx="448866" cy="448866"/>
          </a:xfrm>
          <a:prstGeom prst="rect">
            <a:avLst/>
          </a:prstGeom>
        </p:spPr>
      </p:pic>
      <p:sp>
        <p:nvSpPr>
          <p:cNvPr id="11" name="Text 5"/>
          <p:cNvSpPr/>
          <p:nvPr/>
        </p:nvSpPr>
        <p:spPr>
          <a:xfrm>
            <a:off x="628412" y="4506516"/>
            <a:ext cx="2244328" cy="280511"/>
          </a:xfrm>
          <a:prstGeom prst="rect">
            <a:avLst/>
          </a:prstGeom>
          <a:noFill/>
          <a:ln/>
        </p:spPr>
        <p:txBody>
          <a:bodyPr wrap="none" rtlCol="0" anchor="t"/>
          <a:lstStyle/>
          <a:p>
            <a:pPr marL="0" indent="0" algn="l">
              <a:lnSpc>
                <a:spcPts val="2209"/>
              </a:lnSpc>
              <a:buNone/>
            </a:pPr>
            <a:r>
              <a:rPr lang="en-US" sz="1767" b="1" dirty="0">
                <a:solidFill>
                  <a:srgbClr val="443728"/>
                </a:solidFill>
                <a:latin typeface="Crimson Pro" pitchFamily="34" charset="0"/>
                <a:ea typeface="Crimson Pro" pitchFamily="34" charset="-122"/>
                <a:cs typeface="Crimson Pro" pitchFamily="34" charset="-120"/>
              </a:rPr>
              <a:t>Kesabaran</a:t>
            </a:r>
            <a:endParaRPr lang="en-US" sz="1767" dirty="0"/>
          </a:p>
        </p:txBody>
      </p:sp>
      <p:sp>
        <p:nvSpPr>
          <p:cNvPr id="12" name="Text 6"/>
          <p:cNvSpPr/>
          <p:nvPr/>
        </p:nvSpPr>
        <p:spPr>
          <a:xfrm>
            <a:off x="628412" y="4894659"/>
            <a:ext cx="7887176" cy="287179"/>
          </a:xfrm>
          <a:prstGeom prst="rect">
            <a:avLst/>
          </a:prstGeom>
          <a:noFill/>
          <a:ln/>
        </p:spPr>
        <p:txBody>
          <a:bodyPr wrap="none" rtlCol="0" anchor="t"/>
          <a:lstStyle/>
          <a:p>
            <a:pPr marL="0" indent="0" algn="l">
              <a:lnSpc>
                <a:spcPts val="2262"/>
              </a:lnSpc>
              <a:buNone/>
            </a:pPr>
            <a:r>
              <a:rPr lang="en-US" sz="1414" dirty="0">
                <a:solidFill>
                  <a:srgbClr val="443728"/>
                </a:solidFill>
                <a:latin typeface="Open Sans" pitchFamily="34" charset="0"/>
                <a:ea typeface="Open Sans" pitchFamily="34" charset="-122"/>
                <a:cs typeface="Open Sans" pitchFamily="34" charset="-120"/>
              </a:rPr>
              <a:t>Memberikan waktu dan dukungan yang dibutuhkan siswa untuk berkembang.</a:t>
            </a:r>
            <a:endParaRPr lang="en-US" sz="1414" dirty="0"/>
          </a:p>
        </p:txBody>
      </p:sp>
      <p:pic>
        <p:nvPicPr>
          <p:cNvPr id="13" name="Image 4" descr="preencoded.png"/>
          <p:cNvPicPr>
            <a:picLocks noChangeAspect="1"/>
          </p:cNvPicPr>
          <p:nvPr/>
        </p:nvPicPr>
        <p:blipFill>
          <a:blip r:embed="rId7"/>
          <a:stretch>
            <a:fillRect/>
          </a:stretch>
        </p:blipFill>
        <p:spPr>
          <a:xfrm>
            <a:off x="628412" y="5720477"/>
            <a:ext cx="448866" cy="448866"/>
          </a:xfrm>
          <a:prstGeom prst="rect">
            <a:avLst/>
          </a:prstGeom>
        </p:spPr>
      </p:pic>
      <p:sp>
        <p:nvSpPr>
          <p:cNvPr id="14" name="Text 7"/>
          <p:cNvSpPr/>
          <p:nvPr/>
        </p:nvSpPr>
        <p:spPr>
          <a:xfrm>
            <a:off x="628412" y="6348889"/>
            <a:ext cx="2244328" cy="280511"/>
          </a:xfrm>
          <a:prstGeom prst="rect">
            <a:avLst/>
          </a:prstGeom>
          <a:noFill/>
          <a:ln/>
        </p:spPr>
        <p:txBody>
          <a:bodyPr wrap="none" rtlCol="0" anchor="t"/>
          <a:lstStyle/>
          <a:p>
            <a:pPr marL="0" indent="0" algn="l">
              <a:lnSpc>
                <a:spcPts val="2209"/>
              </a:lnSpc>
              <a:buNone/>
            </a:pPr>
            <a:r>
              <a:rPr lang="en-US" sz="1767" b="1" dirty="0">
                <a:solidFill>
                  <a:srgbClr val="443728"/>
                </a:solidFill>
                <a:latin typeface="Crimson Pro" pitchFamily="34" charset="0"/>
                <a:ea typeface="Crimson Pro" pitchFamily="34" charset="-122"/>
                <a:cs typeface="Crimson Pro" pitchFamily="34" charset="-120"/>
              </a:rPr>
              <a:t>Optimisme</a:t>
            </a:r>
            <a:endParaRPr lang="en-US" sz="1767" dirty="0"/>
          </a:p>
        </p:txBody>
      </p:sp>
      <p:sp>
        <p:nvSpPr>
          <p:cNvPr id="15" name="Text 8"/>
          <p:cNvSpPr/>
          <p:nvPr/>
        </p:nvSpPr>
        <p:spPr>
          <a:xfrm>
            <a:off x="628412" y="6737033"/>
            <a:ext cx="7887176" cy="287179"/>
          </a:xfrm>
          <a:prstGeom prst="rect">
            <a:avLst/>
          </a:prstGeom>
          <a:noFill/>
          <a:ln/>
        </p:spPr>
        <p:txBody>
          <a:bodyPr wrap="none" rtlCol="0" anchor="t"/>
          <a:lstStyle/>
          <a:p>
            <a:pPr marL="0" indent="0" algn="l">
              <a:lnSpc>
                <a:spcPts val="2262"/>
              </a:lnSpc>
              <a:buNone/>
            </a:pPr>
            <a:r>
              <a:rPr lang="en-US" sz="1414" dirty="0">
                <a:solidFill>
                  <a:srgbClr val="443728"/>
                </a:solidFill>
                <a:latin typeface="Open Sans" pitchFamily="34" charset="0"/>
                <a:ea typeface="Open Sans" pitchFamily="34" charset="-122"/>
                <a:cs typeface="Open Sans" pitchFamily="34" charset="-120"/>
              </a:rPr>
              <a:t>Meyakini potensi siswa dan membantu mereka mewujudkan kemajuan.</a:t>
            </a:r>
            <a:endParaRPr lang="en-US" sz="1414"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1505"/>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31505"/>
          </a:xfrm>
          <a:prstGeom prst="rect">
            <a:avLst/>
          </a:prstGeom>
        </p:spPr>
      </p:pic>
      <p:pic>
        <p:nvPicPr>
          <p:cNvPr id="5" name="Image 1" descr="preencoded.png"/>
          <p:cNvPicPr>
            <a:picLocks noChangeAspect="1"/>
          </p:cNvPicPr>
          <p:nvPr/>
        </p:nvPicPr>
        <p:blipFill>
          <a:blip r:embed="rId4"/>
          <a:stretch>
            <a:fillRect/>
          </a:stretch>
        </p:blipFill>
        <p:spPr>
          <a:xfrm>
            <a:off x="9444871" y="2833449"/>
            <a:ext cx="4884658" cy="2564487"/>
          </a:xfrm>
          <a:prstGeom prst="rect">
            <a:avLst/>
          </a:prstGeom>
        </p:spPr>
      </p:pic>
      <p:sp>
        <p:nvSpPr>
          <p:cNvPr id="6" name="Text 2"/>
          <p:cNvSpPr/>
          <p:nvPr/>
        </p:nvSpPr>
        <p:spPr>
          <a:xfrm>
            <a:off x="842248" y="661749"/>
            <a:ext cx="6016109" cy="751999"/>
          </a:xfrm>
          <a:prstGeom prst="rect">
            <a:avLst/>
          </a:prstGeom>
          <a:noFill/>
          <a:ln/>
        </p:spPr>
        <p:txBody>
          <a:bodyPr wrap="none" rtlCol="0" anchor="t"/>
          <a:lstStyle/>
          <a:p>
            <a:pPr marL="0" indent="0">
              <a:lnSpc>
                <a:spcPts val="5921"/>
              </a:lnSpc>
              <a:buNone/>
            </a:pPr>
            <a:r>
              <a:rPr lang="en-US" sz="4737" b="1" dirty="0">
                <a:solidFill>
                  <a:srgbClr val="443728"/>
                </a:solidFill>
                <a:latin typeface="Crimson Pro" pitchFamily="34" charset="0"/>
                <a:ea typeface="Crimson Pro" pitchFamily="34" charset="-122"/>
                <a:cs typeface="Crimson Pro" pitchFamily="34" charset="-120"/>
              </a:rPr>
              <a:t>Pendekatan Pribadi</a:t>
            </a:r>
            <a:endParaRPr lang="en-US" sz="4737" dirty="0"/>
          </a:p>
        </p:txBody>
      </p:sp>
      <p:sp>
        <p:nvSpPr>
          <p:cNvPr id="7" name="Shape 3"/>
          <p:cNvSpPr/>
          <p:nvPr/>
        </p:nvSpPr>
        <p:spPr>
          <a:xfrm>
            <a:off x="1179076" y="1774627"/>
            <a:ext cx="48101" cy="5795129"/>
          </a:xfrm>
          <a:prstGeom prst="roundRect">
            <a:avLst>
              <a:gd name="adj" fmla="val 225135"/>
            </a:avLst>
          </a:prstGeom>
          <a:solidFill>
            <a:srgbClr val="D1C8C6"/>
          </a:solidFill>
          <a:ln/>
        </p:spPr>
      </p:sp>
      <p:sp>
        <p:nvSpPr>
          <p:cNvPr id="8" name="Shape 4"/>
          <p:cNvSpPr/>
          <p:nvPr/>
        </p:nvSpPr>
        <p:spPr>
          <a:xfrm>
            <a:off x="1473815" y="2291834"/>
            <a:ext cx="842248" cy="48101"/>
          </a:xfrm>
          <a:prstGeom prst="roundRect">
            <a:avLst>
              <a:gd name="adj" fmla="val 225135"/>
            </a:avLst>
          </a:prstGeom>
          <a:solidFill>
            <a:srgbClr val="D1C8C6"/>
          </a:solidFill>
          <a:ln/>
        </p:spPr>
      </p:sp>
      <p:sp>
        <p:nvSpPr>
          <p:cNvPr id="9" name="Shape 5"/>
          <p:cNvSpPr/>
          <p:nvPr/>
        </p:nvSpPr>
        <p:spPr>
          <a:xfrm>
            <a:off x="932438" y="2045256"/>
            <a:ext cx="541377" cy="541377"/>
          </a:xfrm>
          <a:prstGeom prst="roundRect">
            <a:avLst>
              <a:gd name="adj" fmla="val 20003"/>
            </a:avLst>
          </a:prstGeom>
          <a:solidFill>
            <a:srgbClr val="EBE2E0"/>
          </a:solidFill>
          <a:ln w="7620">
            <a:solidFill>
              <a:srgbClr val="D1C8C6"/>
            </a:solidFill>
            <a:prstDash val="solid"/>
          </a:ln>
        </p:spPr>
      </p:sp>
      <p:sp>
        <p:nvSpPr>
          <p:cNvPr id="10" name="Text 6"/>
          <p:cNvSpPr/>
          <p:nvPr/>
        </p:nvSpPr>
        <p:spPr>
          <a:xfrm>
            <a:off x="1135559" y="2135386"/>
            <a:ext cx="135017" cy="360998"/>
          </a:xfrm>
          <a:prstGeom prst="rect">
            <a:avLst/>
          </a:prstGeom>
          <a:noFill/>
          <a:ln/>
        </p:spPr>
        <p:txBody>
          <a:bodyPr wrap="none" rtlCol="0" anchor="t"/>
          <a:lstStyle/>
          <a:p>
            <a:pPr marL="0" indent="0" algn="ctr">
              <a:lnSpc>
                <a:spcPts val="2842"/>
              </a:lnSpc>
              <a:buNone/>
            </a:pPr>
            <a:r>
              <a:rPr lang="en-US" sz="2842" b="1" dirty="0">
                <a:solidFill>
                  <a:srgbClr val="443728"/>
                </a:solidFill>
                <a:latin typeface="Crimson Pro" pitchFamily="34" charset="0"/>
                <a:ea typeface="Crimson Pro" pitchFamily="34" charset="-122"/>
                <a:cs typeface="Crimson Pro" pitchFamily="34" charset="-120"/>
              </a:rPr>
              <a:t>1</a:t>
            </a:r>
            <a:endParaRPr lang="en-US" sz="2842" dirty="0"/>
          </a:p>
        </p:txBody>
      </p:sp>
      <p:sp>
        <p:nvSpPr>
          <p:cNvPr id="11" name="Text 7"/>
          <p:cNvSpPr/>
          <p:nvPr/>
        </p:nvSpPr>
        <p:spPr>
          <a:xfrm>
            <a:off x="2526625" y="2015252"/>
            <a:ext cx="3325654" cy="375880"/>
          </a:xfrm>
          <a:prstGeom prst="rect">
            <a:avLst/>
          </a:prstGeom>
          <a:noFill/>
          <a:ln/>
        </p:spPr>
        <p:txBody>
          <a:bodyPr wrap="none" rtlCol="0" anchor="t"/>
          <a:lstStyle/>
          <a:p>
            <a:pPr marL="0" indent="0" algn="l">
              <a:lnSpc>
                <a:spcPts val="2961"/>
              </a:lnSpc>
              <a:buNone/>
            </a:pPr>
            <a:r>
              <a:rPr lang="en-US" sz="2369" b="1" dirty="0">
                <a:solidFill>
                  <a:srgbClr val="443728"/>
                </a:solidFill>
                <a:latin typeface="Crimson Pro" pitchFamily="34" charset="0"/>
                <a:ea typeface="Crimson Pro" pitchFamily="34" charset="-122"/>
                <a:cs typeface="Crimson Pro" pitchFamily="34" charset="-120"/>
              </a:rPr>
              <a:t>Membangun Kepercayaan</a:t>
            </a:r>
            <a:endParaRPr lang="en-US" sz="2369" dirty="0"/>
          </a:p>
        </p:txBody>
      </p:sp>
      <p:sp>
        <p:nvSpPr>
          <p:cNvPr id="12" name="Text 8"/>
          <p:cNvSpPr/>
          <p:nvPr/>
        </p:nvSpPr>
        <p:spPr>
          <a:xfrm>
            <a:off x="2526625" y="2535436"/>
            <a:ext cx="5775127" cy="769858"/>
          </a:xfrm>
          <a:prstGeom prst="rect">
            <a:avLst/>
          </a:prstGeom>
          <a:noFill/>
          <a:ln/>
        </p:spPr>
        <p:txBody>
          <a:bodyPr wrap="square" rtlCol="0" anchor="t"/>
          <a:lstStyle/>
          <a:p>
            <a:pPr marL="0" indent="0" algn="l">
              <a:lnSpc>
                <a:spcPts val="3032"/>
              </a:lnSpc>
              <a:buNone/>
            </a:pPr>
            <a:r>
              <a:rPr lang="en-US" sz="1895" dirty="0">
                <a:solidFill>
                  <a:srgbClr val="443728"/>
                </a:solidFill>
                <a:latin typeface="Open Sans" pitchFamily="34" charset="0"/>
                <a:ea typeface="Open Sans" pitchFamily="34" charset="-122"/>
                <a:cs typeface="Open Sans" pitchFamily="34" charset="-120"/>
              </a:rPr>
              <a:t>Guru harus berusaha membangun hubungan yang dekat dan saling percaya dengan siswa.</a:t>
            </a:r>
            <a:endParaRPr lang="en-US" sz="1895" dirty="0"/>
          </a:p>
        </p:txBody>
      </p:sp>
      <p:sp>
        <p:nvSpPr>
          <p:cNvPr id="13" name="Shape 9"/>
          <p:cNvSpPr/>
          <p:nvPr/>
        </p:nvSpPr>
        <p:spPr>
          <a:xfrm>
            <a:off x="1473815" y="4303752"/>
            <a:ext cx="842248" cy="48101"/>
          </a:xfrm>
          <a:prstGeom prst="roundRect">
            <a:avLst>
              <a:gd name="adj" fmla="val 225135"/>
            </a:avLst>
          </a:prstGeom>
          <a:solidFill>
            <a:srgbClr val="D1C8C6"/>
          </a:solidFill>
          <a:ln/>
        </p:spPr>
      </p:sp>
      <p:sp>
        <p:nvSpPr>
          <p:cNvPr id="14" name="Shape 10"/>
          <p:cNvSpPr/>
          <p:nvPr/>
        </p:nvSpPr>
        <p:spPr>
          <a:xfrm>
            <a:off x="932438" y="4057174"/>
            <a:ext cx="541377" cy="541377"/>
          </a:xfrm>
          <a:prstGeom prst="roundRect">
            <a:avLst>
              <a:gd name="adj" fmla="val 20003"/>
            </a:avLst>
          </a:prstGeom>
          <a:solidFill>
            <a:srgbClr val="EBE2E0"/>
          </a:solidFill>
          <a:ln w="7620">
            <a:solidFill>
              <a:srgbClr val="D1C8C6"/>
            </a:solidFill>
            <a:prstDash val="solid"/>
          </a:ln>
        </p:spPr>
      </p:sp>
      <p:sp>
        <p:nvSpPr>
          <p:cNvPr id="15" name="Text 11"/>
          <p:cNvSpPr/>
          <p:nvPr/>
        </p:nvSpPr>
        <p:spPr>
          <a:xfrm>
            <a:off x="1111032" y="4147304"/>
            <a:ext cx="184071" cy="360998"/>
          </a:xfrm>
          <a:prstGeom prst="rect">
            <a:avLst/>
          </a:prstGeom>
          <a:noFill/>
          <a:ln/>
        </p:spPr>
        <p:txBody>
          <a:bodyPr wrap="none" rtlCol="0" anchor="t"/>
          <a:lstStyle/>
          <a:p>
            <a:pPr marL="0" indent="0" algn="ctr">
              <a:lnSpc>
                <a:spcPts val="2842"/>
              </a:lnSpc>
              <a:buNone/>
            </a:pPr>
            <a:r>
              <a:rPr lang="en-US" sz="2842" b="1" dirty="0">
                <a:solidFill>
                  <a:srgbClr val="443728"/>
                </a:solidFill>
                <a:latin typeface="Crimson Pro" pitchFamily="34" charset="0"/>
                <a:ea typeface="Crimson Pro" pitchFamily="34" charset="-122"/>
                <a:cs typeface="Crimson Pro" pitchFamily="34" charset="-120"/>
              </a:rPr>
              <a:t>2</a:t>
            </a:r>
            <a:endParaRPr lang="en-US" sz="2842" dirty="0"/>
          </a:p>
        </p:txBody>
      </p:sp>
      <p:sp>
        <p:nvSpPr>
          <p:cNvPr id="16" name="Text 12"/>
          <p:cNvSpPr/>
          <p:nvPr/>
        </p:nvSpPr>
        <p:spPr>
          <a:xfrm>
            <a:off x="2526625" y="4027170"/>
            <a:ext cx="3007995" cy="375880"/>
          </a:xfrm>
          <a:prstGeom prst="rect">
            <a:avLst/>
          </a:prstGeom>
          <a:noFill/>
          <a:ln/>
        </p:spPr>
        <p:txBody>
          <a:bodyPr wrap="none" rtlCol="0" anchor="t"/>
          <a:lstStyle/>
          <a:p>
            <a:pPr marL="0" indent="0" algn="l">
              <a:lnSpc>
                <a:spcPts val="2961"/>
              </a:lnSpc>
              <a:buNone/>
            </a:pPr>
            <a:r>
              <a:rPr lang="en-US" sz="2369" b="1" dirty="0">
                <a:solidFill>
                  <a:srgbClr val="443728"/>
                </a:solidFill>
                <a:latin typeface="Crimson Pro" pitchFamily="34" charset="0"/>
                <a:ea typeface="Crimson Pro" pitchFamily="34" charset="-122"/>
                <a:cs typeface="Crimson Pro" pitchFamily="34" charset="-120"/>
              </a:rPr>
              <a:t>Identifikasi Masalah</a:t>
            </a:r>
            <a:endParaRPr lang="en-US" sz="2369" dirty="0"/>
          </a:p>
        </p:txBody>
      </p:sp>
      <p:sp>
        <p:nvSpPr>
          <p:cNvPr id="17" name="Text 13"/>
          <p:cNvSpPr/>
          <p:nvPr/>
        </p:nvSpPr>
        <p:spPr>
          <a:xfrm>
            <a:off x="2526625" y="4547354"/>
            <a:ext cx="5775127" cy="769858"/>
          </a:xfrm>
          <a:prstGeom prst="rect">
            <a:avLst/>
          </a:prstGeom>
          <a:noFill/>
          <a:ln/>
        </p:spPr>
        <p:txBody>
          <a:bodyPr wrap="square" rtlCol="0" anchor="t"/>
          <a:lstStyle/>
          <a:p>
            <a:pPr marL="0" indent="0" algn="l">
              <a:lnSpc>
                <a:spcPts val="3032"/>
              </a:lnSpc>
              <a:buNone/>
            </a:pPr>
            <a:r>
              <a:rPr lang="en-US" sz="1895" dirty="0">
                <a:solidFill>
                  <a:srgbClr val="443728"/>
                </a:solidFill>
                <a:latin typeface="Open Sans" pitchFamily="34" charset="0"/>
                <a:ea typeface="Open Sans" pitchFamily="34" charset="-122"/>
                <a:cs typeface="Open Sans" pitchFamily="34" charset="-120"/>
              </a:rPr>
              <a:t>Mengeksplorasi akar masalah dan kebutuhan siswa secara mendalam.</a:t>
            </a:r>
            <a:endParaRPr lang="en-US" sz="1895" dirty="0"/>
          </a:p>
        </p:txBody>
      </p:sp>
      <p:sp>
        <p:nvSpPr>
          <p:cNvPr id="18" name="Shape 14"/>
          <p:cNvSpPr/>
          <p:nvPr/>
        </p:nvSpPr>
        <p:spPr>
          <a:xfrm>
            <a:off x="1473815" y="6315670"/>
            <a:ext cx="842248" cy="48101"/>
          </a:xfrm>
          <a:prstGeom prst="roundRect">
            <a:avLst>
              <a:gd name="adj" fmla="val 225135"/>
            </a:avLst>
          </a:prstGeom>
          <a:solidFill>
            <a:srgbClr val="D1C8C6"/>
          </a:solidFill>
          <a:ln/>
        </p:spPr>
      </p:sp>
      <p:sp>
        <p:nvSpPr>
          <p:cNvPr id="19" name="Shape 15"/>
          <p:cNvSpPr/>
          <p:nvPr/>
        </p:nvSpPr>
        <p:spPr>
          <a:xfrm>
            <a:off x="932438" y="6069092"/>
            <a:ext cx="541377" cy="541377"/>
          </a:xfrm>
          <a:prstGeom prst="roundRect">
            <a:avLst>
              <a:gd name="adj" fmla="val 20003"/>
            </a:avLst>
          </a:prstGeom>
          <a:solidFill>
            <a:srgbClr val="EBE2E0"/>
          </a:solidFill>
          <a:ln w="7620">
            <a:solidFill>
              <a:srgbClr val="D1C8C6"/>
            </a:solidFill>
            <a:prstDash val="solid"/>
          </a:ln>
        </p:spPr>
      </p:sp>
      <p:sp>
        <p:nvSpPr>
          <p:cNvPr id="20" name="Text 16"/>
          <p:cNvSpPr/>
          <p:nvPr/>
        </p:nvSpPr>
        <p:spPr>
          <a:xfrm>
            <a:off x="1114961" y="6159222"/>
            <a:ext cx="176212" cy="360998"/>
          </a:xfrm>
          <a:prstGeom prst="rect">
            <a:avLst/>
          </a:prstGeom>
          <a:noFill/>
          <a:ln/>
        </p:spPr>
        <p:txBody>
          <a:bodyPr wrap="none" rtlCol="0" anchor="t"/>
          <a:lstStyle/>
          <a:p>
            <a:pPr marL="0" indent="0" algn="ctr">
              <a:lnSpc>
                <a:spcPts val="2842"/>
              </a:lnSpc>
              <a:buNone/>
            </a:pPr>
            <a:r>
              <a:rPr lang="en-US" sz="2842" b="1" dirty="0">
                <a:solidFill>
                  <a:srgbClr val="443728"/>
                </a:solidFill>
                <a:latin typeface="Crimson Pro" pitchFamily="34" charset="0"/>
                <a:ea typeface="Crimson Pro" pitchFamily="34" charset="-122"/>
                <a:cs typeface="Crimson Pro" pitchFamily="34" charset="-120"/>
              </a:rPr>
              <a:t>3</a:t>
            </a:r>
            <a:endParaRPr lang="en-US" sz="2842" dirty="0"/>
          </a:p>
        </p:txBody>
      </p:sp>
      <p:sp>
        <p:nvSpPr>
          <p:cNvPr id="21" name="Text 17"/>
          <p:cNvSpPr/>
          <p:nvPr/>
        </p:nvSpPr>
        <p:spPr>
          <a:xfrm>
            <a:off x="2526625" y="6039088"/>
            <a:ext cx="3007995" cy="375880"/>
          </a:xfrm>
          <a:prstGeom prst="rect">
            <a:avLst/>
          </a:prstGeom>
          <a:noFill/>
          <a:ln/>
        </p:spPr>
        <p:txBody>
          <a:bodyPr wrap="none" rtlCol="0" anchor="t"/>
          <a:lstStyle/>
          <a:p>
            <a:pPr marL="0" indent="0" algn="l">
              <a:lnSpc>
                <a:spcPts val="2961"/>
              </a:lnSpc>
              <a:buNone/>
            </a:pPr>
            <a:r>
              <a:rPr lang="en-US" sz="2369" b="1" dirty="0">
                <a:solidFill>
                  <a:srgbClr val="443728"/>
                </a:solidFill>
                <a:latin typeface="Crimson Pro" pitchFamily="34" charset="0"/>
                <a:ea typeface="Crimson Pro" pitchFamily="34" charset="-122"/>
                <a:cs typeface="Crimson Pro" pitchFamily="34" charset="-120"/>
              </a:rPr>
              <a:t>Rencana Intervensi</a:t>
            </a:r>
            <a:endParaRPr lang="en-US" sz="2369" dirty="0"/>
          </a:p>
        </p:txBody>
      </p:sp>
      <p:sp>
        <p:nvSpPr>
          <p:cNvPr id="22" name="Text 18"/>
          <p:cNvSpPr/>
          <p:nvPr/>
        </p:nvSpPr>
        <p:spPr>
          <a:xfrm>
            <a:off x="2526625" y="6559272"/>
            <a:ext cx="5775127" cy="769858"/>
          </a:xfrm>
          <a:prstGeom prst="rect">
            <a:avLst/>
          </a:prstGeom>
          <a:noFill/>
          <a:ln/>
        </p:spPr>
        <p:txBody>
          <a:bodyPr wrap="square" rtlCol="0" anchor="t"/>
          <a:lstStyle/>
          <a:p>
            <a:pPr marL="0" indent="0" algn="l">
              <a:lnSpc>
                <a:spcPts val="3032"/>
              </a:lnSpc>
              <a:buNone/>
            </a:pPr>
            <a:r>
              <a:rPr lang="en-US" sz="1895" dirty="0">
                <a:solidFill>
                  <a:srgbClr val="443728"/>
                </a:solidFill>
                <a:latin typeface="Open Sans" pitchFamily="34" charset="0"/>
                <a:ea typeface="Open Sans" pitchFamily="34" charset="-122"/>
                <a:cs typeface="Open Sans" pitchFamily="34" charset="-120"/>
              </a:rPr>
              <a:t>Mengembangkan strategi yang disesuaikan dengan kebutuhan unik setiap siswa.</a:t>
            </a:r>
            <a:endParaRPr lang="en-US" sz="1895"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96228" y="1667828"/>
            <a:ext cx="4893945" cy="4893945"/>
          </a:xfrm>
          <a:prstGeom prst="rect">
            <a:avLst/>
          </a:prstGeom>
        </p:spPr>
      </p:pic>
      <p:sp>
        <p:nvSpPr>
          <p:cNvPr id="6" name="Text 2"/>
          <p:cNvSpPr/>
          <p:nvPr/>
        </p:nvSpPr>
        <p:spPr>
          <a:xfrm>
            <a:off x="6315908" y="653296"/>
            <a:ext cx="7484983" cy="1481376"/>
          </a:xfrm>
          <a:prstGeom prst="rect">
            <a:avLst/>
          </a:prstGeom>
          <a:noFill/>
          <a:ln/>
        </p:spPr>
        <p:txBody>
          <a:bodyPr wrap="square" rtlCol="0" anchor="t"/>
          <a:lstStyle/>
          <a:p>
            <a:pPr marL="0" indent="0">
              <a:lnSpc>
                <a:spcPts val="5832"/>
              </a:lnSpc>
              <a:buNone/>
            </a:pPr>
            <a:r>
              <a:rPr lang="en-US" sz="4666" b="1" dirty="0">
                <a:solidFill>
                  <a:srgbClr val="443728"/>
                </a:solidFill>
                <a:latin typeface="Crimson Pro" pitchFamily="34" charset="0"/>
                <a:ea typeface="Crimson Pro" pitchFamily="34" charset="-122"/>
                <a:cs typeface="Crimson Pro" pitchFamily="34" charset="-120"/>
              </a:rPr>
              <a:t>Guru sebagai Teladan dan Motivator</a:t>
            </a:r>
            <a:endParaRPr lang="en-US" sz="4666" dirty="0"/>
          </a:p>
        </p:txBody>
      </p:sp>
      <p:sp>
        <p:nvSpPr>
          <p:cNvPr id="7" name="Shape 3"/>
          <p:cNvSpPr/>
          <p:nvPr/>
        </p:nvSpPr>
        <p:spPr>
          <a:xfrm>
            <a:off x="6315908" y="2756654"/>
            <a:ext cx="533162" cy="533162"/>
          </a:xfrm>
          <a:prstGeom prst="roundRect">
            <a:avLst>
              <a:gd name="adj" fmla="val 20004"/>
            </a:avLst>
          </a:prstGeom>
          <a:solidFill>
            <a:srgbClr val="EBE2E0"/>
          </a:solidFill>
          <a:ln w="7620">
            <a:solidFill>
              <a:srgbClr val="D1C8C6"/>
            </a:solidFill>
            <a:prstDash val="solid"/>
          </a:ln>
        </p:spPr>
      </p:sp>
      <p:sp>
        <p:nvSpPr>
          <p:cNvPr id="8" name="Text 4"/>
          <p:cNvSpPr/>
          <p:nvPr/>
        </p:nvSpPr>
        <p:spPr>
          <a:xfrm>
            <a:off x="6515933" y="2845475"/>
            <a:ext cx="132993" cy="355521"/>
          </a:xfrm>
          <a:prstGeom prst="rect">
            <a:avLst/>
          </a:prstGeom>
          <a:noFill/>
          <a:ln/>
        </p:spPr>
        <p:txBody>
          <a:bodyPr wrap="none" rtlCol="0" anchor="t"/>
          <a:lstStyle/>
          <a:p>
            <a:pPr marL="0" indent="0" algn="ctr">
              <a:lnSpc>
                <a:spcPts val="2799"/>
              </a:lnSpc>
              <a:buNone/>
            </a:pPr>
            <a:r>
              <a:rPr lang="en-US" sz="2799" b="1" dirty="0">
                <a:solidFill>
                  <a:srgbClr val="443728"/>
                </a:solidFill>
                <a:latin typeface="Crimson Pro" pitchFamily="34" charset="0"/>
                <a:ea typeface="Crimson Pro" pitchFamily="34" charset="-122"/>
                <a:cs typeface="Crimson Pro" pitchFamily="34" charset="-120"/>
              </a:rPr>
              <a:t>1</a:t>
            </a:r>
            <a:endParaRPr lang="en-US" sz="2799" dirty="0"/>
          </a:p>
        </p:txBody>
      </p:sp>
      <p:sp>
        <p:nvSpPr>
          <p:cNvPr id="9" name="Text 5"/>
          <p:cNvSpPr/>
          <p:nvPr/>
        </p:nvSpPr>
        <p:spPr>
          <a:xfrm>
            <a:off x="7086005" y="2756654"/>
            <a:ext cx="2962632" cy="370284"/>
          </a:xfrm>
          <a:prstGeom prst="rect">
            <a:avLst/>
          </a:prstGeom>
          <a:noFill/>
          <a:ln/>
        </p:spPr>
        <p:txBody>
          <a:bodyPr wrap="none" rtlCol="0" anchor="t"/>
          <a:lstStyle/>
          <a:p>
            <a:pPr marL="0" indent="0">
              <a:lnSpc>
                <a:spcPts val="2916"/>
              </a:lnSpc>
              <a:buNone/>
            </a:pPr>
            <a:r>
              <a:rPr lang="en-US" sz="2333" b="1" dirty="0">
                <a:solidFill>
                  <a:srgbClr val="443728"/>
                </a:solidFill>
                <a:latin typeface="Crimson Pro" pitchFamily="34" charset="0"/>
                <a:ea typeface="Crimson Pro" pitchFamily="34" charset="-122"/>
                <a:cs typeface="Crimson Pro" pitchFamily="34" charset="-120"/>
              </a:rPr>
              <a:t>Keteladanan</a:t>
            </a:r>
            <a:endParaRPr lang="en-US" sz="2333" dirty="0"/>
          </a:p>
        </p:txBody>
      </p:sp>
      <p:sp>
        <p:nvSpPr>
          <p:cNvPr id="10" name="Text 6"/>
          <p:cNvSpPr/>
          <p:nvPr/>
        </p:nvSpPr>
        <p:spPr>
          <a:xfrm>
            <a:off x="7086005" y="3269099"/>
            <a:ext cx="6714887" cy="758428"/>
          </a:xfrm>
          <a:prstGeom prst="rect">
            <a:avLst/>
          </a:prstGeom>
          <a:noFill/>
          <a:ln/>
        </p:spPr>
        <p:txBody>
          <a:bodyPr wrap="square" rtlCol="0" anchor="t"/>
          <a:lstStyle/>
          <a:p>
            <a:pPr marL="0" indent="0">
              <a:lnSpc>
                <a:spcPts val="2986"/>
              </a:lnSpc>
              <a:buNone/>
            </a:pPr>
            <a:r>
              <a:rPr lang="en-US" sz="1866" dirty="0">
                <a:solidFill>
                  <a:srgbClr val="443728"/>
                </a:solidFill>
                <a:latin typeface="Open Sans" pitchFamily="34" charset="0"/>
                <a:ea typeface="Open Sans" pitchFamily="34" charset="-122"/>
                <a:cs typeface="Open Sans" pitchFamily="34" charset="-120"/>
              </a:rPr>
              <a:t>Guru harus menjadi teladan dalam bersikap, berperilaku, dan menyelesaikan masalah.</a:t>
            </a:r>
            <a:endParaRPr lang="en-US" sz="1866" dirty="0"/>
          </a:p>
        </p:txBody>
      </p:sp>
      <p:sp>
        <p:nvSpPr>
          <p:cNvPr id="11" name="Shape 7"/>
          <p:cNvSpPr/>
          <p:nvPr/>
        </p:nvSpPr>
        <p:spPr>
          <a:xfrm>
            <a:off x="6315908" y="4531043"/>
            <a:ext cx="533162" cy="533162"/>
          </a:xfrm>
          <a:prstGeom prst="roundRect">
            <a:avLst>
              <a:gd name="adj" fmla="val 20004"/>
            </a:avLst>
          </a:prstGeom>
          <a:solidFill>
            <a:srgbClr val="EBE2E0"/>
          </a:solidFill>
          <a:ln w="7620">
            <a:solidFill>
              <a:srgbClr val="D1C8C6"/>
            </a:solidFill>
            <a:prstDash val="solid"/>
          </a:ln>
        </p:spPr>
      </p:sp>
      <p:sp>
        <p:nvSpPr>
          <p:cNvPr id="12" name="Text 8"/>
          <p:cNvSpPr/>
          <p:nvPr/>
        </p:nvSpPr>
        <p:spPr>
          <a:xfrm>
            <a:off x="6491883" y="4619863"/>
            <a:ext cx="181213" cy="355521"/>
          </a:xfrm>
          <a:prstGeom prst="rect">
            <a:avLst/>
          </a:prstGeom>
          <a:noFill/>
          <a:ln/>
        </p:spPr>
        <p:txBody>
          <a:bodyPr wrap="none" rtlCol="0" anchor="t"/>
          <a:lstStyle/>
          <a:p>
            <a:pPr marL="0" indent="0" algn="ctr">
              <a:lnSpc>
                <a:spcPts val="2799"/>
              </a:lnSpc>
              <a:buNone/>
            </a:pPr>
            <a:r>
              <a:rPr lang="en-US" sz="2799" b="1" dirty="0">
                <a:solidFill>
                  <a:srgbClr val="443728"/>
                </a:solidFill>
                <a:latin typeface="Crimson Pro" pitchFamily="34" charset="0"/>
                <a:ea typeface="Crimson Pro" pitchFamily="34" charset="-122"/>
                <a:cs typeface="Crimson Pro" pitchFamily="34" charset="-120"/>
              </a:rPr>
              <a:t>2</a:t>
            </a:r>
            <a:endParaRPr lang="en-US" sz="2799" dirty="0"/>
          </a:p>
        </p:txBody>
      </p:sp>
      <p:sp>
        <p:nvSpPr>
          <p:cNvPr id="13" name="Text 9"/>
          <p:cNvSpPr/>
          <p:nvPr/>
        </p:nvSpPr>
        <p:spPr>
          <a:xfrm>
            <a:off x="7086005" y="4531043"/>
            <a:ext cx="2962632" cy="370284"/>
          </a:xfrm>
          <a:prstGeom prst="rect">
            <a:avLst/>
          </a:prstGeom>
          <a:noFill/>
          <a:ln/>
        </p:spPr>
        <p:txBody>
          <a:bodyPr wrap="none" rtlCol="0" anchor="t"/>
          <a:lstStyle/>
          <a:p>
            <a:pPr marL="0" indent="0">
              <a:lnSpc>
                <a:spcPts val="2916"/>
              </a:lnSpc>
              <a:buNone/>
            </a:pPr>
            <a:r>
              <a:rPr lang="en-US" sz="2333" b="1" dirty="0">
                <a:solidFill>
                  <a:srgbClr val="443728"/>
                </a:solidFill>
                <a:latin typeface="Crimson Pro" pitchFamily="34" charset="0"/>
                <a:ea typeface="Crimson Pro" pitchFamily="34" charset="-122"/>
                <a:cs typeface="Crimson Pro" pitchFamily="34" charset="-120"/>
              </a:rPr>
              <a:t>Dukungan Emosional</a:t>
            </a:r>
            <a:endParaRPr lang="en-US" sz="2333" dirty="0"/>
          </a:p>
        </p:txBody>
      </p:sp>
      <p:sp>
        <p:nvSpPr>
          <p:cNvPr id="14" name="Text 10"/>
          <p:cNvSpPr/>
          <p:nvPr/>
        </p:nvSpPr>
        <p:spPr>
          <a:xfrm>
            <a:off x="7086005" y="5043488"/>
            <a:ext cx="6714887" cy="758428"/>
          </a:xfrm>
          <a:prstGeom prst="rect">
            <a:avLst/>
          </a:prstGeom>
          <a:noFill/>
          <a:ln/>
        </p:spPr>
        <p:txBody>
          <a:bodyPr wrap="square" rtlCol="0" anchor="t"/>
          <a:lstStyle/>
          <a:p>
            <a:pPr marL="0" indent="0">
              <a:lnSpc>
                <a:spcPts val="2986"/>
              </a:lnSpc>
              <a:buNone/>
            </a:pPr>
            <a:r>
              <a:rPr lang="en-US" sz="1866" dirty="0">
                <a:solidFill>
                  <a:srgbClr val="443728"/>
                </a:solidFill>
                <a:latin typeface="Open Sans" pitchFamily="34" charset="0"/>
                <a:ea typeface="Open Sans" pitchFamily="34" charset="-122"/>
                <a:cs typeface="Open Sans" pitchFamily="34" charset="-120"/>
              </a:rPr>
              <a:t>Guru dapat memberikan motivasi dan dukungan emosional yang dibutuhkan siswa.</a:t>
            </a:r>
            <a:endParaRPr lang="en-US" sz="1866" dirty="0"/>
          </a:p>
        </p:txBody>
      </p:sp>
      <p:sp>
        <p:nvSpPr>
          <p:cNvPr id="15" name="Shape 11"/>
          <p:cNvSpPr/>
          <p:nvPr/>
        </p:nvSpPr>
        <p:spPr>
          <a:xfrm>
            <a:off x="6315908" y="6305431"/>
            <a:ext cx="533162" cy="533162"/>
          </a:xfrm>
          <a:prstGeom prst="roundRect">
            <a:avLst>
              <a:gd name="adj" fmla="val 20004"/>
            </a:avLst>
          </a:prstGeom>
          <a:solidFill>
            <a:srgbClr val="EBE2E0"/>
          </a:solidFill>
          <a:ln w="7620">
            <a:solidFill>
              <a:srgbClr val="D1C8C6"/>
            </a:solidFill>
            <a:prstDash val="solid"/>
          </a:ln>
        </p:spPr>
      </p:sp>
      <p:sp>
        <p:nvSpPr>
          <p:cNvPr id="16" name="Text 12"/>
          <p:cNvSpPr/>
          <p:nvPr/>
        </p:nvSpPr>
        <p:spPr>
          <a:xfrm>
            <a:off x="6495693" y="6394252"/>
            <a:ext cx="173593" cy="355521"/>
          </a:xfrm>
          <a:prstGeom prst="rect">
            <a:avLst/>
          </a:prstGeom>
          <a:noFill/>
          <a:ln/>
        </p:spPr>
        <p:txBody>
          <a:bodyPr wrap="none" rtlCol="0" anchor="t"/>
          <a:lstStyle/>
          <a:p>
            <a:pPr marL="0" indent="0" algn="ctr">
              <a:lnSpc>
                <a:spcPts val="2799"/>
              </a:lnSpc>
              <a:buNone/>
            </a:pPr>
            <a:r>
              <a:rPr lang="en-US" sz="2799" b="1" dirty="0">
                <a:solidFill>
                  <a:srgbClr val="443728"/>
                </a:solidFill>
                <a:latin typeface="Crimson Pro" pitchFamily="34" charset="0"/>
                <a:ea typeface="Crimson Pro" pitchFamily="34" charset="-122"/>
                <a:cs typeface="Crimson Pro" pitchFamily="34" charset="-120"/>
              </a:rPr>
              <a:t>3</a:t>
            </a:r>
            <a:endParaRPr lang="en-US" sz="2799" dirty="0"/>
          </a:p>
        </p:txBody>
      </p:sp>
      <p:sp>
        <p:nvSpPr>
          <p:cNvPr id="17" name="Text 13"/>
          <p:cNvSpPr/>
          <p:nvPr/>
        </p:nvSpPr>
        <p:spPr>
          <a:xfrm>
            <a:off x="7086005" y="6305431"/>
            <a:ext cx="2962632" cy="370284"/>
          </a:xfrm>
          <a:prstGeom prst="rect">
            <a:avLst/>
          </a:prstGeom>
          <a:noFill/>
          <a:ln/>
        </p:spPr>
        <p:txBody>
          <a:bodyPr wrap="none" rtlCol="0" anchor="t"/>
          <a:lstStyle/>
          <a:p>
            <a:pPr marL="0" indent="0">
              <a:lnSpc>
                <a:spcPts val="2916"/>
              </a:lnSpc>
              <a:buNone/>
            </a:pPr>
            <a:r>
              <a:rPr lang="en-US" sz="2333" b="1" dirty="0">
                <a:solidFill>
                  <a:srgbClr val="443728"/>
                </a:solidFill>
                <a:latin typeface="Crimson Pro" pitchFamily="34" charset="0"/>
                <a:ea typeface="Crimson Pro" pitchFamily="34" charset="-122"/>
                <a:cs typeface="Crimson Pro" pitchFamily="34" charset="-120"/>
              </a:rPr>
              <a:t>Pengembangan Potensi</a:t>
            </a:r>
            <a:endParaRPr lang="en-US" sz="2333" dirty="0"/>
          </a:p>
        </p:txBody>
      </p:sp>
      <p:sp>
        <p:nvSpPr>
          <p:cNvPr id="18" name="Text 14"/>
          <p:cNvSpPr/>
          <p:nvPr/>
        </p:nvSpPr>
        <p:spPr>
          <a:xfrm>
            <a:off x="7086005" y="6817876"/>
            <a:ext cx="6714887" cy="758428"/>
          </a:xfrm>
          <a:prstGeom prst="rect">
            <a:avLst/>
          </a:prstGeom>
          <a:noFill/>
          <a:ln/>
        </p:spPr>
        <p:txBody>
          <a:bodyPr wrap="square" rtlCol="0" anchor="t"/>
          <a:lstStyle/>
          <a:p>
            <a:pPr marL="0" indent="0">
              <a:lnSpc>
                <a:spcPts val="2986"/>
              </a:lnSpc>
              <a:buNone/>
            </a:pPr>
            <a:r>
              <a:rPr lang="en-US" sz="1866" dirty="0">
                <a:solidFill>
                  <a:srgbClr val="443728"/>
                </a:solidFill>
                <a:latin typeface="Open Sans" pitchFamily="34" charset="0"/>
                <a:ea typeface="Open Sans" pitchFamily="34" charset="-122"/>
                <a:cs typeface="Open Sans" pitchFamily="34" charset="-120"/>
              </a:rPr>
              <a:t>Guru harus membantu siswa mengidentifikasi dan mengembangkan kekuatan mereka.</a:t>
            </a:r>
            <a:endParaRPr lang="en-US" sz="1866" dirty="0"/>
          </a:p>
        </p:txBody>
      </p:sp>
      <p:pic>
        <p:nvPicPr>
          <p:cNvPr id="1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10668000" y="3429000"/>
            <a:ext cx="2438400" cy="1371600"/>
          </a:xfrm>
          <a:prstGeom prst="rect">
            <a:avLst/>
          </a:prstGeom>
        </p:spPr>
      </p:pic>
      <p:sp>
        <p:nvSpPr>
          <p:cNvPr id="6" name="Text 2"/>
          <p:cNvSpPr/>
          <p:nvPr/>
        </p:nvSpPr>
        <p:spPr>
          <a:xfrm>
            <a:off x="864037" y="1086207"/>
            <a:ext cx="6652022" cy="771525"/>
          </a:xfrm>
          <a:prstGeom prst="rect">
            <a:avLst/>
          </a:prstGeom>
          <a:noFill/>
          <a:ln/>
        </p:spPr>
        <p:txBody>
          <a:bodyPr wrap="none" rtlCol="0" anchor="t"/>
          <a:lstStyle/>
          <a:p>
            <a:pPr marL="0" indent="0">
              <a:lnSpc>
                <a:spcPts val="6075"/>
              </a:lnSpc>
              <a:buNone/>
            </a:pPr>
            <a:r>
              <a:rPr lang="en-US" sz="4860" b="1" dirty="0">
                <a:solidFill>
                  <a:srgbClr val="443728"/>
                </a:solidFill>
                <a:latin typeface="Crimson Pro" pitchFamily="34" charset="0"/>
                <a:ea typeface="Crimson Pro" pitchFamily="34" charset="-122"/>
                <a:cs typeface="Crimson Pro" pitchFamily="34" charset="-120"/>
              </a:rPr>
              <a:t>Disiplin yang Konstruktif</a:t>
            </a:r>
            <a:endParaRPr lang="en-US" sz="4860" dirty="0"/>
          </a:p>
        </p:txBody>
      </p:sp>
      <p:sp>
        <p:nvSpPr>
          <p:cNvPr id="7" name="Shape 3"/>
          <p:cNvSpPr/>
          <p:nvPr/>
        </p:nvSpPr>
        <p:spPr>
          <a:xfrm>
            <a:off x="864037" y="2228017"/>
            <a:ext cx="7415927" cy="4915376"/>
          </a:xfrm>
          <a:prstGeom prst="roundRect">
            <a:avLst>
              <a:gd name="adj" fmla="val 2260"/>
            </a:avLst>
          </a:prstGeom>
          <a:noFill/>
          <a:ln w="15240">
            <a:solidFill>
              <a:srgbClr val="000000">
                <a:alpha val="8000"/>
              </a:srgbClr>
            </a:solidFill>
            <a:prstDash val="solid"/>
          </a:ln>
        </p:spPr>
      </p:sp>
      <p:sp>
        <p:nvSpPr>
          <p:cNvPr id="8" name="Shape 4"/>
          <p:cNvSpPr/>
          <p:nvPr/>
        </p:nvSpPr>
        <p:spPr>
          <a:xfrm>
            <a:off x="879277" y="2243257"/>
            <a:ext cx="7385447" cy="1496616"/>
          </a:xfrm>
          <a:prstGeom prst="rect">
            <a:avLst/>
          </a:prstGeom>
          <a:solidFill>
            <a:srgbClr val="FFFFFF">
              <a:alpha val="4000"/>
            </a:srgbClr>
          </a:solidFill>
          <a:ln/>
        </p:spPr>
      </p:sp>
      <p:sp>
        <p:nvSpPr>
          <p:cNvPr id="9" name="Text 5"/>
          <p:cNvSpPr/>
          <p:nvPr/>
        </p:nvSpPr>
        <p:spPr>
          <a:xfrm>
            <a:off x="1126093" y="2398990"/>
            <a:ext cx="3195280" cy="395049"/>
          </a:xfrm>
          <a:prstGeom prst="rect">
            <a:avLst/>
          </a:prstGeom>
          <a:noFill/>
          <a:ln/>
        </p:spPr>
        <p:txBody>
          <a:bodyPr wrap="non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Konsisten</a:t>
            </a:r>
            <a:endParaRPr lang="en-US" sz="1944" dirty="0"/>
          </a:p>
        </p:txBody>
      </p:sp>
      <p:sp>
        <p:nvSpPr>
          <p:cNvPr id="10" name="Text 6"/>
          <p:cNvSpPr/>
          <p:nvPr/>
        </p:nvSpPr>
        <p:spPr>
          <a:xfrm>
            <a:off x="4822627" y="2398990"/>
            <a:ext cx="3195280" cy="118514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Menetapkan dan menegakkan aturan secara konsisten di kelas.</a:t>
            </a:r>
            <a:endParaRPr lang="en-US" sz="1944" dirty="0"/>
          </a:p>
        </p:txBody>
      </p:sp>
      <p:sp>
        <p:nvSpPr>
          <p:cNvPr id="11" name="Shape 7"/>
          <p:cNvSpPr/>
          <p:nvPr/>
        </p:nvSpPr>
        <p:spPr>
          <a:xfrm>
            <a:off x="879277" y="3739872"/>
            <a:ext cx="7385447" cy="1496616"/>
          </a:xfrm>
          <a:prstGeom prst="rect">
            <a:avLst/>
          </a:prstGeom>
          <a:solidFill>
            <a:srgbClr val="000000">
              <a:alpha val="4000"/>
            </a:srgbClr>
          </a:solidFill>
          <a:ln/>
        </p:spPr>
      </p:sp>
      <p:sp>
        <p:nvSpPr>
          <p:cNvPr id="12" name="Text 8"/>
          <p:cNvSpPr/>
          <p:nvPr/>
        </p:nvSpPr>
        <p:spPr>
          <a:xfrm>
            <a:off x="1126093" y="3895606"/>
            <a:ext cx="3195280" cy="395049"/>
          </a:xfrm>
          <a:prstGeom prst="rect">
            <a:avLst/>
          </a:prstGeom>
          <a:noFill/>
          <a:ln/>
        </p:spPr>
        <p:txBody>
          <a:bodyPr wrap="non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Konstruktif</a:t>
            </a:r>
            <a:endParaRPr lang="en-US" sz="1944" dirty="0"/>
          </a:p>
        </p:txBody>
      </p:sp>
      <p:sp>
        <p:nvSpPr>
          <p:cNvPr id="13" name="Text 9"/>
          <p:cNvSpPr/>
          <p:nvPr/>
        </p:nvSpPr>
        <p:spPr>
          <a:xfrm>
            <a:off x="4822627" y="3895606"/>
            <a:ext cx="3195280" cy="118514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Fokus pada pengembangan siswa, bukan hanya hukuman.</a:t>
            </a:r>
            <a:endParaRPr lang="en-US" sz="1944" dirty="0"/>
          </a:p>
        </p:txBody>
      </p:sp>
      <p:sp>
        <p:nvSpPr>
          <p:cNvPr id="14" name="Shape 10"/>
          <p:cNvSpPr/>
          <p:nvPr/>
        </p:nvSpPr>
        <p:spPr>
          <a:xfrm>
            <a:off x="879277" y="5236488"/>
            <a:ext cx="7385447" cy="1891665"/>
          </a:xfrm>
          <a:prstGeom prst="rect">
            <a:avLst/>
          </a:prstGeom>
          <a:solidFill>
            <a:srgbClr val="FFFFFF">
              <a:alpha val="4000"/>
            </a:srgbClr>
          </a:solidFill>
          <a:ln/>
        </p:spPr>
      </p:sp>
      <p:sp>
        <p:nvSpPr>
          <p:cNvPr id="15" name="Text 11"/>
          <p:cNvSpPr/>
          <p:nvPr/>
        </p:nvSpPr>
        <p:spPr>
          <a:xfrm>
            <a:off x="1126093" y="5392222"/>
            <a:ext cx="3195280" cy="395049"/>
          </a:xfrm>
          <a:prstGeom prst="rect">
            <a:avLst/>
          </a:prstGeom>
          <a:noFill/>
          <a:ln/>
        </p:spPr>
        <p:txBody>
          <a:bodyPr wrap="non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Kolaboratif</a:t>
            </a:r>
            <a:endParaRPr lang="en-US" sz="1944" dirty="0"/>
          </a:p>
        </p:txBody>
      </p:sp>
      <p:sp>
        <p:nvSpPr>
          <p:cNvPr id="16" name="Text 12"/>
          <p:cNvSpPr/>
          <p:nvPr/>
        </p:nvSpPr>
        <p:spPr>
          <a:xfrm>
            <a:off x="4822627" y="5392222"/>
            <a:ext cx="3195280" cy="1580198"/>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Melibatkan siswa dalam proses disiplin untuk mengembangkan tanggung jawab.</a:t>
            </a:r>
            <a:endParaRPr lang="en-US" sz="1944" dirty="0"/>
          </a:p>
        </p:txBody>
      </p:sp>
      <p:pic>
        <p:nvPicPr>
          <p:cNvPr id="1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439</Words>
  <Application>Microsoft Office PowerPoint</Application>
  <PresentationFormat>Kustom</PresentationFormat>
  <Paragraphs>81</Paragraphs>
  <Slides>10</Slides>
  <Notes>10</Notes>
  <HiddenSlides>0</HiddenSlides>
  <MMClips>0</MMClips>
  <ScaleCrop>false</ScaleCrop>
  <HeadingPairs>
    <vt:vector size="6" baseType="variant">
      <vt:variant>
        <vt:lpstr>Font Dipakai</vt:lpstr>
      </vt:variant>
      <vt:variant>
        <vt:i4>4</vt:i4>
      </vt:variant>
      <vt:variant>
        <vt:lpstr>Tema</vt:lpstr>
      </vt:variant>
      <vt:variant>
        <vt:i4>1</vt:i4>
      </vt:variant>
      <vt:variant>
        <vt:lpstr>Judul Slide</vt:lpstr>
      </vt:variant>
      <vt:variant>
        <vt:i4>10</vt:i4>
      </vt:variant>
    </vt:vector>
  </HeadingPairs>
  <TitlesOfParts>
    <vt:vector size="15" baseType="lpstr">
      <vt:lpstr>Arial</vt:lpstr>
      <vt:lpstr>Corbel</vt:lpstr>
      <vt:lpstr>Crimson Pro</vt:lpstr>
      <vt:lpstr>Open Sans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Ermita Zakiyah</cp:lastModifiedBy>
  <cp:revision>2</cp:revision>
  <dcterms:created xsi:type="dcterms:W3CDTF">2024-07-12T20:58:34Z</dcterms:created>
  <dcterms:modified xsi:type="dcterms:W3CDTF">2024-07-12T21:26:58Z</dcterms:modified>
</cp:coreProperties>
</file>