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2" r:id="rId3"/>
    <p:sldId id="263" r:id="rId4"/>
    <p:sldId id="264" r:id="rId5"/>
    <p:sldId id="266" r:id="rId6"/>
    <p:sldId id="268" r:id="rId7"/>
    <p:sldId id="269" r:id="rId8"/>
    <p:sldId id="257" r:id="rId9"/>
    <p:sldId id="258" r:id="rId10"/>
    <p:sldId id="259" r:id="rId11"/>
    <p:sldId id="260" r:id="rId12"/>
    <p:sldId id="261" r:id="rId13"/>
    <p:sldId id="265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195D2-E91E-43B3-8CDD-ABC5E178ABA6}" type="datetimeFigureOut">
              <a:rPr lang="id-ID" smtClean="0"/>
              <a:t>05/02/2018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0C9D6-1DE2-4EF0-8EBF-E50E80DADAC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513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04780-AB25-4578-9E6A-EE89AB9EB98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62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Analysis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71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word relate to each other within the text </a:t>
            </a:r>
          </a:p>
          <a:p>
            <a:r>
              <a:rPr lang="en-US" dirty="0" smtClean="0"/>
              <a:t>Coherence </a:t>
            </a:r>
            <a:r>
              <a:rPr lang="en-US" dirty="0" err="1" smtClean="0"/>
              <a:t>vs</a:t>
            </a:r>
            <a:r>
              <a:rPr lang="en-US" dirty="0" smtClean="0"/>
              <a:t> relevance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500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purposes are intended </a:t>
            </a:r>
          </a:p>
          <a:p>
            <a:r>
              <a:rPr lang="en-US" dirty="0" smtClean="0"/>
              <a:t>What speakers want to do with the use of language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004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</a:t>
            </a:r>
            <a:r>
              <a:rPr lang="en-US" dirty="0" err="1" smtClean="0"/>
              <a:t>vs</a:t>
            </a:r>
            <a:r>
              <a:rPr lang="en-US" dirty="0" smtClean="0"/>
              <a:t> Pragmatics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the text</a:t>
            </a:r>
          </a:p>
          <a:p>
            <a:r>
              <a:rPr lang="en-US" dirty="0" smtClean="0"/>
              <a:t>Social principles of discourse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66451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Analysis in a </a:t>
            </a:r>
            <a:r>
              <a:rPr lang="en-US" dirty="0" err="1" smtClean="0"/>
              <a:t>nuthsell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200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14282" y="1071546"/>
            <a:ext cx="4500594" cy="4214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1000100" y="1857364"/>
            <a:ext cx="2857520" cy="25003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</a:t>
            </a:r>
            <a:endParaRPr lang="id-ID" dirty="0"/>
          </a:p>
        </p:txBody>
      </p:sp>
      <p:sp>
        <p:nvSpPr>
          <p:cNvPr id="3" name="Oval 2"/>
          <p:cNvSpPr/>
          <p:nvPr/>
        </p:nvSpPr>
        <p:spPr>
          <a:xfrm>
            <a:off x="1714480" y="2786058"/>
            <a:ext cx="12858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Text  analysis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2285992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Discourse analysis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1357298"/>
            <a:ext cx="15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Social analysis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285728"/>
            <a:ext cx="2462021" cy="646331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Anlysing  social  themes </a:t>
            </a:r>
          </a:p>
          <a:p>
            <a:r>
              <a:rPr lang="id-ID" dirty="0" smtClean="0"/>
              <a:t> using social theory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1928802"/>
            <a:ext cx="3508396" cy="258532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ln w="9525">
                  <a:solidFill>
                    <a:schemeClr val="tx1"/>
                  </a:solidFill>
                </a:ln>
              </a:rPr>
              <a:t>Concerning with  continuity and</a:t>
            </a:r>
          </a:p>
          <a:p>
            <a:r>
              <a:rPr lang="id-ID" dirty="0" smtClean="0">
                <a:ln w="9525">
                  <a:solidFill>
                    <a:schemeClr val="tx1"/>
                  </a:solidFill>
                </a:ln>
              </a:rPr>
              <a:t>  change between  what happens in</a:t>
            </a:r>
          </a:p>
          <a:p>
            <a:r>
              <a:rPr lang="id-ID" dirty="0" smtClean="0">
                <a:ln w="9525">
                  <a:solidFill>
                    <a:schemeClr val="tx1"/>
                  </a:solidFill>
                </a:ln>
              </a:rPr>
              <a:t>  a text and ‘order of discourse’</a:t>
            </a:r>
          </a:p>
          <a:p>
            <a:endParaRPr lang="id-ID" dirty="0" smtClean="0"/>
          </a:p>
          <a:p>
            <a:r>
              <a:rPr lang="id-ID" dirty="0" smtClean="0"/>
              <a:t>Covering  analysis  of</a:t>
            </a:r>
          </a:p>
          <a:p>
            <a:r>
              <a:rPr lang="id-ID" dirty="0" smtClean="0"/>
              <a:t>                 </a:t>
            </a:r>
            <a:r>
              <a:rPr lang="id-ID" b="1" dirty="0" smtClean="0"/>
              <a:t>Social tructure; </a:t>
            </a:r>
          </a:p>
          <a:p>
            <a:r>
              <a:rPr lang="id-ID" b="1" dirty="0" smtClean="0"/>
              <a:t>                 social practice; </a:t>
            </a:r>
          </a:p>
          <a:p>
            <a:r>
              <a:rPr lang="id-ID" b="1" dirty="0" smtClean="0"/>
              <a:t>                 social events</a:t>
            </a:r>
          </a:p>
          <a:p>
            <a:endParaRPr lang="id-ID" dirty="0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4929198"/>
            <a:ext cx="3442674" cy="14773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Analysing linguistic elements </a:t>
            </a:r>
          </a:p>
          <a:p>
            <a:r>
              <a:rPr lang="id-ID" dirty="0" smtClean="0"/>
              <a:t>of a  text   and  seeing  the text in</a:t>
            </a:r>
          </a:p>
          <a:p>
            <a:r>
              <a:rPr lang="id-ID" dirty="0" smtClean="0"/>
              <a:t>terms of the different discourses,</a:t>
            </a:r>
          </a:p>
          <a:p>
            <a:r>
              <a:rPr lang="id-ID" dirty="0" smtClean="0"/>
              <a:t> genres, and styles they draw upon</a:t>
            </a:r>
          </a:p>
          <a:p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357554" y="714356"/>
            <a:ext cx="2000264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7554" y="3000372"/>
            <a:ext cx="1928826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14612" y="3286124"/>
            <a:ext cx="2428892" cy="20002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0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428604"/>
            <a:ext cx="3538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/>
              <a:t>LANGUAGE  AND  SOCIETY</a:t>
            </a:r>
            <a:endParaRPr lang="id-ID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684206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b="1" dirty="0" smtClean="0"/>
              <a:t>Language is a part of society </a:t>
            </a:r>
          </a:p>
          <a:p>
            <a:pPr marL="342900" indent="-342900"/>
            <a:r>
              <a:rPr lang="id-ID" dirty="0" smtClean="0"/>
              <a:t>     -  (A part of  social structure)</a:t>
            </a:r>
          </a:p>
          <a:p>
            <a:pPr marL="342900" indent="-342900"/>
            <a:r>
              <a:rPr lang="id-ID" dirty="0" smtClean="0"/>
              <a:t>     -  ( Linguistic phenomena are social phenomena of a special  sort)</a:t>
            </a:r>
          </a:p>
          <a:p>
            <a:pPr marL="342900" indent="-342900"/>
            <a:r>
              <a:rPr lang="id-ID" dirty="0" smtClean="0"/>
              <a:t>     -  (Social  phenomena are (in part) linguistic phenomena)</a:t>
            </a:r>
          </a:p>
          <a:p>
            <a:pPr marL="342900" indent="-342900">
              <a:buAutoNum type="arabicPeriod"/>
            </a:pPr>
            <a:endParaRPr lang="id-ID" dirty="0" smtClean="0"/>
          </a:p>
          <a:p>
            <a:pPr marL="342900" indent="-342900"/>
            <a:r>
              <a:rPr lang="id-ID" dirty="0" smtClean="0"/>
              <a:t>2</a:t>
            </a:r>
            <a:r>
              <a:rPr lang="id-ID" b="1" dirty="0" smtClean="0"/>
              <a:t>.   Language  is a social process </a:t>
            </a:r>
          </a:p>
          <a:p>
            <a:pPr marL="342900" indent="-342900"/>
            <a:r>
              <a:rPr lang="id-ID" dirty="0" smtClean="0"/>
              <a:t>      (Process of producing meaning/text and</a:t>
            </a:r>
          </a:p>
          <a:p>
            <a:pPr marL="342900" indent="-342900"/>
            <a:r>
              <a:rPr lang="id-ID" dirty="0" smtClean="0"/>
              <a:t>       of interpreting meaning/text)</a:t>
            </a:r>
          </a:p>
          <a:p>
            <a:pPr marL="342900" indent="-342900"/>
            <a:endParaRPr lang="id-ID" dirty="0" smtClean="0"/>
          </a:p>
          <a:p>
            <a:pPr marL="342900" indent="-342900">
              <a:buAutoNum type="arabicPeriod" startAt="3"/>
            </a:pPr>
            <a:r>
              <a:rPr lang="id-ID" b="1" dirty="0" smtClean="0"/>
              <a:t>Language is a socially conditioned process.</a:t>
            </a:r>
          </a:p>
          <a:p>
            <a:pPr marL="342900" indent="-342900"/>
            <a:r>
              <a:rPr lang="id-ID" dirty="0" smtClean="0"/>
              <a:t>        -   The process of production  and  the process of interaction</a:t>
            </a:r>
          </a:p>
          <a:p>
            <a:pPr marL="342900" indent="-342900"/>
            <a:r>
              <a:rPr lang="id-ID" dirty="0" smtClean="0"/>
              <a:t>            is conditioned by other-nonlinguistic, parts of society</a:t>
            </a:r>
          </a:p>
          <a:p>
            <a:pPr marL="342900" indent="-342900"/>
            <a:r>
              <a:rPr lang="id-ID" dirty="0" smtClean="0"/>
              <a:t>         -   They are stored in people’s head cognitively  as  </a:t>
            </a:r>
          </a:p>
          <a:p>
            <a:pPr marL="342900" indent="-342900"/>
            <a:r>
              <a:rPr lang="id-ID" dirty="0" smtClean="0"/>
              <a:t>             Members’  Resorces  (MR).</a:t>
            </a:r>
          </a:p>
          <a:p>
            <a:pPr marL="342900" indent="-342900"/>
            <a:r>
              <a:rPr lang="id-ID" dirty="0" smtClean="0"/>
              <a:t>         -  They are socially generated</a:t>
            </a:r>
          </a:p>
          <a:p>
            <a:pPr marL="342900" indent="-342900"/>
            <a:endParaRPr lang="id-ID" dirty="0" smtClean="0"/>
          </a:p>
          <a:p>
            <a:pPr marL="342900" indent="-342900"/>
            <a:r>
              <a:rPr lang="id-ID" dirty="0" smtClean="0"/>
              <a:t>                                                                         (Language and Power : 19-21)</a:t>
            </a:r>
          </a:p>
          <a:p>
            <a:pPr marL="342900" indent="-34290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01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80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SOCIAL STRUCTURE, SOCIAL PRACTICES,  AND SOCIAL EVENTS</a:t>
            </a:r>
            <a:endParaRPr lang="id-ID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477861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id-ID" b="1" dirty="0" smtClean="0"/>
              <a:t>SOCIAL  STRUCTURE:</a:t>
            </a:r>
          </a:p>
          <a:p>
            <a:pPr marL="342900" indent="-342900"/>
            <a:r>
              <a:rPr lang="id-ID" dirty="0" smtClean="0"/>
              <a:t>       -  Very  abstract entities</a:t>
            </a:r>
          </a:p>
          <a:p>
            <a:pPr marL="342900" indent="-342900"/>
            <a:r>
              <a:rPr lang="id-ID" dirty="0" smtClean="0"/>
              <a:t>       -  Potentials</a:t>
            </a:r>
          </a:p>
          <a:p>
            <a:pPr marL="342900" indent="-342900"/>
            <a:r>
              <a:rPr lang="id-ID" dirty="0" smtClean="0"/>
              <a:t>       -  Sets  of possibilities</a:t>
            </a:r>
          </a:p>
          <a:p>
            <a:pPr marL="342900" indent="-342900"/>
            <a:r>
              <a:rPr lang="id-ID" dirty="0" smtClean="0"/>
              <a:t>       -   (an economic structure,  a social structure,</a:t>
            </a:r>
          </a:p>
          <a:p>
            <a:pPr marL="342900" indent="-342900"/>
            <a:r>
              <a:rPr lang="id-ID" dirty="0" smtClean="0"/>
              <a:t>            a kinship system, a language system)</a:t>
            </a:r>
          </a:p>
          <a:p>
            <a:pPr marL="342900" indent="-342900"/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214686"/>
            <a:ext cx="28804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 startAt="2"/>
            </a:pPr>
            <a:r>
              <a:rPr lang="id-ID" b="1" dirty="0" smtClean="0"/>
              <a:t>SOCIAL  EVENTS:</a:t>
            </a:r>
          </a:p>
          <a:p>
            <a:pPr marL="342900" indent="-342900"/>
            <a:r>
              <a:rPr lang="id-ID" dirty="0" smtClean="0"/>
              <a:t>       -  What actually happens</a:t>
            </a:r>
          </a:p>
          <a:p>
            <a:pPr marL="342900" indent="-342900"/>
            <a:r>
              <a:rPr lang="id-ID" dirty="0" smtClean="0"/>
              <a:t>       -  ( Texts )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500570"/>
            <a:ext cx="73893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 startAt="3"/>
            </a:pPr>
            <a:r>
              <a:rPr lang="id-ID" b="1" dirty="0" smtClean="0"/>
              <a:t>SOCIAL  PRACTICES:</a:t>
            </a:r>
          </a:p>
          <a:p>
            <a:pPr marL="342900" indent="-342900"/>
            <a:r>
              <a:rPr lang="id-ID" dirty="0" smtClean="0"/>
              <a:t>       -    intermediate  organizational entities between structures  and events</a:t>
            </a:r>
          </a:p>
          <a:p>
            <a:pPr marL="342900" indent="-342900"/>
            <a:r>
              <a:rPr lang="id-ID" dirty="0" smtClean="0"/>
              <a:t>       -   ways of controlling the selection of certain structural possibilities  and </a:t>
            </a:r>
          </a:p>
          <a:p>
            <a:pPr marL="342900" indent="-342900"/>
            <a:r>
              <a:rPr lang="id-ID" dirty="0" smtClean="0"/>
              <a:t>           exclusion of others</a:t>
            </a:r>
          </a:p>
          <a:p>
            <a:pPr marL="342900" indent="-342900"/>
            <a:r>
              <a:rPr lang="id-ID" dirty="0" smtClean="0"/>
              <a:t>       -   are networked together in particular and shifting ways.</a:t>
            </a:r>
          </a:p>
          <a:p>
            <a:pPr marL="342900" indent="-342900"/>
            <a:r>
              <a:rPr lang="id-ID" dirty="0" smtClean="0"/>
              <a:t>       -    ( practices of  teaching   and practices of  management in educational </a:t>
            </a:r>
          </a:p>
          <a:p>
            <a:pPr marL="342900" indent="-342900"/>
            <a:r>
              <a:rPr lang="id-ID" dirty="0" smtClean="0"/>
              <a:t>               institution)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17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500174"/>
            <a:ext cx="4187621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SOCIAL  STRUCTURES:  languages</a:t>
            </a:r>
          </a:p>
          <a:p>
            <a:r>
              <a:rPr lang="id-ID" dirty="0" smtClean="0"/>
              <a:t>SOCIAL  PRACTICES    :   orders of discourse</a:t>
            </a:r>
          </a:p>
          <a:p>
            <a:r>
              <a:rPr lang="id-ID" dirty="0" smtClean="0"/>
              <a:t>SOCIAL  EVENTS         :   texts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357166"/>
            <a:ext cx="6778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/>
              <a:t>Orders of Discourse as  an  element  of Social Practices</a:t>
            </a:r>
            <a:endParaRPr lang="id-ID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071810"/>
            <a:ext cx="78726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LANGUAGES :  an abstract social structure that is  a certain  ways  of  combining</a:t>
            </a:r>
          </a:p>
          <a:p>
            <a:r>
              <a:rPr lang="id-ID" dirty="0" smtClean="0"/>
              <a:t>                           linguistic elements that results a potential  and possible forms  and</a:t>
            </a:r>
          </a:p>
          <a:p>
            <a:r>
              <a:rPr lang="id-ID" dirty="0" smtClean="0"/>
              <a:t>                            excludes  the others.</a:t>
            </a:r>
          </a:p>
          <a:p>
            <a:endParaRPr lang="id-ID" dirty="0" smtClean="0"/>
          </a:p>
          <a:p>
            <a:r>
              <a:rPr lang="id-ID" dirty="0" smtClean="0"/>
              <a:t>Orders of discourse:   a network of social practices in its language aspect.</a:t>
            </a:r>
          </a:p>
          <a:p>
            <a:endParaRPr lang="id-ID" dirty="0" smtClean="0"/>
          </a:p>
          <a:p>
            <a:r>
              <a:rPr lang="id-ID" dirty="0" smtClean="0"/>
              <a:t>Text                    :  verbal element of social event .</a:t>
            </a:r>
          </a:p>
        </p:txBody>
      </p:sp>
    </p:spTree>
    <p:extLst>
      <p:ext uri="{BB962C8B-B14F-4D97-AF65-F5344CB8AC3E}">
        <p14:creationId xmlns:p14="http://schemas.microsoft.com/office/powerpoint/2010/main" val="326854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discourse: van </a:t>
            </a:r>
            <a:r>
              <a:rPr lang="en-US" dirty="0" err="1" smtClean="0"/>
              <a:t>Dijk</a:t>
            </a:r>
            <a:r>
              <a:rPr lang="en-US" dirty="0" smtClean="0"/>
              <a:t>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Rooted from the discipline of rhetoric </a:t>
            </a:r>
          </a:p>
          <a:p>
            <a:pPr marL="0" indent="0">
              <a:buNone/>
            </a:pPr>
            <a:r>
              <a:rPr lang="en-US" dirty="0" smtClean="0"/>
              <a:t>There is a decline in this study as an independent academic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discipline (humanities and social sciences) arises </a:t>
            </a:r>
          </a:p>
          <a:p>
            <a:pPr marL="0" indent="0">
              <a:buNone/>
            </a:pPr>
            <a:r>
              <a:rPr lang="en-US" dirty="0" smtClean="0"/>
              <a:t>1928 : morphology of folktale (Vladimir </a:t>
            </a:r>
            <a:r>
              <a:rPr lang="en-US" dirty="0" err="1" smtClean="0"/>
              <a:t>Propp</a:t>
            </a:r>
            <a:r>
              <a:rPr lang="en-US" dirty="0" smtClean="0"/>
              <a:t>) &gt;&gt; structural analysis 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3276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98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1960s : communication studies </a:t>
            </a:r>
          </a:p>
          <a:p>
            <a:r>
              <a:rPr lang="en-US" dirty="0"/>
              <a:t> </a:t>
            </a:r>
            <a:r>
              <a:rPr lang="en-US" dirty="0" smtClean="0"/>
              <a:t>            Language in Culture and Society </a:t>
            </a:r>
          </a:p>
          <a:p>
            <a:r>
              <a:rPr lang="en-US" dirty="0" smtClean="0"/>
              <a:t>Structuralism and ethnography to study language use </a:t>
            </a:r>
          </a:p>
          <a:p>
            <a:r>
              <a:rPr lang="en-US" dirty="0" smtClean="0"/>
              <a:t>Generative – transformational grammar </a:t>
            </a:r>
          </a:p>
          <a:p>
            <a:r>
              <a:rPr lang="en-US" dirty="0" smtClean="0"/>
              <a:t>Systemic grammar </a:t>
            </a:r>
          </a:p>
          <a:p>
            <a:r>
              <a:rPr lang="en-US" dirty="0"/>
              <a:t>1970s : speech acts and conversation analysis theories arise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850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as discipline appeared in 1970s</a:t>
            </a:r>
          </a:p>
          <a:p>
            <a:r>
              <a:rPr lang="en-US" dirty="0" smtClean="0"/>
              <a:t>Critical discourse in 1980s/1990s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They lied on ETHNOGRAPHY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38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Halliday</a:t>
            </a:r>
            <a:r>
              <a:rPr lang="en-US" dirty="0" smtClean="0"/>
              <a:t> : SFL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960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505401"/>
            <a:ext cx="3636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APPROACHES  ON DISCOURSE STUDY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211263"/>
            <a:ext cx="4248472" cy="34317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solidFill>
                  <a:srgbClr val="FF0000"/>
                </a:solidFill>
              </a:rPr>
              <a:t>FORMAL  APPROACH  (Discourse  as  Text) :</a:t>
            </a:r>
          </a:p>
          <a:p>
            <a:endParaRPr lang="id-ID" sz="1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Formalism (Propp)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Structuralism (Harris &amp; Mitchell)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Interactional Sociolinguistics (Gumpers &amp; Goffman)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Ethnography of Communication (Hymes)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SFG (Halliday)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Text Linguistics  (van Dijk,  Beugrande)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Pragmatic approaches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Therapeutic discourse (Labov &amp; Fanshel)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Social-psychological discourse (Potter &amp; Wetherell)</a:t>
            </a:r>
            <a:endParaRPr lang="id-ID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1226915"/>
            <a:ext cx="3672408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solidFill>
                  <a:srgbClr val="FF0000"/>
                </a:solidFill>
              </a:rPr>
              <a:t>EMPIRICAL  APPROACH:</a:t>
            </a:r>
          </a:p>
          <a:p>
            <a:endParaRPr lang="id-ID" sz="14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Classroom analysis (Sinclair and Coulthard)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Conversation Analysis/Ethnomethodology (Garfinkel, Schegloff)</a:t>
            </a:r>
            <a:endParaRPr lang="id-ID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033393" y="3165644"/>
            <a:ext cx="3715072" cy="17697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solidFill>
                  <a:srgbClr val="FF0000"/>
                </a:solidFill>
              </a:rPr>
              <a:t>CRITICAL  APPROACH</a:t>
            </a:r>
          </a:p>
          <a:p>
            <a:endParaRPr lang="id-ID" sz="14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Critical Linguistics ( Fowler et al.; </a:t>
            </a:r>
          </a:p>
          <a:p>
            <a:pPr>
              <a:lnSpc>
                <a:spcPct val="150000"/>
              </a:lnSpc>
            </a:pPr>
            <a:r>
              <a:rPr lang="id-ID" sz="1400" dirty="0"/>
              <a:t> </a:t>
            </a:r>
            <a:r>
              <a:rPr lang="id-ID" sz="1400" dirty="0" smtClean="0"/>
              <a:t>                                         Kress and Hodge)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1400" dirty="0" smtClean="0"/>
              <a:t>Pệcheux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353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544910"/>
            <a:ext cx="342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LIMITATIONS OF THE APPROACHES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835292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endParaRPr lang="id-ID" sz="1400" dirty="0" smtClean="0"/>
          </a:p>
          <a:p>
            <a:pPr marL="342900" indent="-342900">
              <a:buFontTx/>
              <a:buAutoNum type="arabicPeriod"/>
            </a:pPr>
            <a:r>
              <a:rPr lang="id-ID" sz="1400" b="1" dirty="0" smtClean="0">
                <a:solidFill>
                  <a:srgbClr val="FF0000"/>
                </a:solidFill>
              </a:rPr>
              <a:t>Formal  approaches 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do not attend to the ideological  character; 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insufficietly develop in its social orientation to discourse.</a:t>
            </a:r>
          </a:p>
          <a:p>
            <a:pPr marL="171450" lvl="1"/>
            <a:endParaRPr lang="id-ID" sz="1400" dirty="0" smtClean="0"/>
          </a:p>
          <a:p>
            <a:pPr marL="342900" indent="-342900">
              <a:buAutoNum type="arabicPeriod" startAt="2"/>
            </a:pPr>
            <a:r>
              <a:rPr lang="id-ID" sz="1400" b="1" dirty="0" smtClean="0">
                <a:solidFill>
                  <a:srgbClr val="FF0000"/>
                </a:solidFill>
              </a:rPr>
              <a:t>Empirical approaches  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Absence of a developed social orientation in failing to consider how relations of power have shaped </a:t>
            </a:r>
          </a:p>
          <a:p>
            <a:pPr marL="171450" lvl="1"/>
            <a:r>
              <a:rPr lang="id-ID" sz="1400" dirty="0"/>
              <a:t> </a:t>
            </a:r>
            <a:r>
              <a:rPr lang="id-ID" sz="1400" dirty="0" smtClean="0"/>
              <a:t>      discourse practices, and in failing to situate classroom discourse historically in  processes of social struggle </a:t>
            </a:r>
          </a:p>
          <a:p>
            <a:pPr marL="171450" lvl="1"/>
            <a:r>
              <a:rPr lang="id-ID" sz="1400" dirty="0"/>
              <a:t> </a:t>
            </a:r>
            <a:r>
              <a:rPr lang="id-ID" sz="1400" dirty="0" smtClean="0"/>
              <a:t>      and change.</a:t>
            </a:r>
          </a:p>
          <a:p>
            <a:pPr marL="171450" lvl="1"/>
            <a:endParaRPr lang="id-ID" sz="1400" dirty="0" smtClean="0"/>
          </a:p>
          <a:p>
            <a:pPr marL="342900" indent="-342900">
              <a:buAutoNum type="arabicPeriod" startAt="3"/>
            </a:pPr>
            <a:r>
              <a:rPr lang="id-ID" sz="1400" b="1" dirty="0" smtClean="0">
                <a:solidFill>
                  <a:srgbClr val="FF0000"/>
                </a:solidFill>
              </a:rPr>
              <a:t>Critical  linguistics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Too much emphasis upon text as product, and too little emphasis upon the process of producing and </a:t>
            </a:r>
          </a:p>
          <a:p>
            <a:pPr marL="171450" lvl="1"/>
            <a:r>
              <a:rPr lang="id-ID" sz="1400" dirty="0"/>
              <a:t> </a:t>
            </a:r>
            <a:r>
              <a:rPr lang="id-ID" sz="1400" dirty="0" smtClean="0"/>
              <a:t>       interpreting texts;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 Too much emphasis  upon  effect  of discourse in the social reproduction and  neglects  the role of </a:t>
            </a:r>
          </a:p>
          <a:p>
            <a:pPr marL="171450" lvl="1"/>
            <a:r>
              <a:rPr lang="id-ID" sz="1400" dirty="0"/>
              <a:t> </a:t>
            </a:r>
            <a:r>
              <a:rPr lang="id-ID" sz="1400" dirty="0" smtClean="0"/>
              <a:t>       discourse as a domain of social struggle and social change; 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 </a:t>
            </a:r>
            <a:r>
              <a:rPr lang="id-ID" sz="1400" dirty="0"/>
              <a:t>T</a:t>
            </a:r>
            <a:r>
              <a:rPr lang="id-ID" sz="1400" dirty="0" smtClean="0"/>
              <a:t>oo little emphasis  upon  the issue of language-ideology interface;  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  Has dealt mainy  on written monologue and  little to say about ideologically important aspects of</a:t>
            </a:r>
          </a:p>
          <a:p>
            <a:pPr marL="171450" lvl="1"/>
            <a:r>
              <a:rPr lang="id-ID" sz="1400" dirty="0"/>
              <a:t> </a:t>
            </a:r>
            <a:r>
              <a:rPr lang="id-ID" sz="1400" dirty="0" smtClean="0"/>
              <a:t>        the organization of  spoken dialogue; </a:t>
            </a:r>
          </a:p>
          <a:p>
            <a:pPr lvl="1" indent="-285750">
              <a:buFont typeface="Arial" pitchFamily="34" charset="0"/>
              <a:buChar char="•"/>
            </a:pPr>
            <a:r>
              <a:rPr lang="id-ID" sz="1400" dirty="0" smtClean="0"/>
              <a:t> </a:t>
            </a:r>
            <a:r>
              <a:rPr lang="id-ID" sz="1400" dirty="0"/>
              <a:t>N</a:t>
            </a:r>
            <a:r>
              <a:rPr lang="id-ID" sz="1400" dirty="0" smtClean="0"/>
              <a:t>eglects process of interpretation, so  the emphasis in heavily upon the realization of ideologies of texts.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31041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Discourse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Pragmatics: Joan Cutting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study language in-use </a:t>
            </a:r>
          </a:p>
          <a:p>
            <a:r>
              <a:rPr lang="en-US" dirty="0" smtClean="0"/>
              <a:t>They study language relation to contextual background </a:t>
            </a:r>
          </a:p>
          <a:p>
            <a:r>
              <a:rPr lang="en-US" dirty="0" smtClean="0"/>
              <a:t>They study context, text, and function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75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Meanings of words in interaction </a:t>
            </a:r>
          </a:p>
          <a:p>
            <a:r>
              <a:rPr lang="en-US" dirty="0" err="1" smtClean="0"/>
              <a:t>Interactors</a:t>
            </a:r>
            <a:r>
              <a:rPr lang="en-US" dirty="0" smtClean="0"/>
              <a:t> communicate more meanings that the words say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997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</TotalTime>
  <Words>824</Words>
  <Application>Microsoft Office PowerPoint</Application>
  <PresentationFormat>On-screen Show (4:3)</PresentationFormat>
  <Paragraphs>142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Discourse Analysis </vt:lpstr>
      <vt:lpstr>History of discourse: van Dijk  </vt:lpstr>
      <vt:lpstr>PowerPoint Presentation</vt:lpstr>
      <vt:lpstr>PowerPoint Presentation</vt:lpstr>
      <vt:lpstr>Halliday : SFL </vt:lpstr>
      <vt:lpstr>PowerPoint Presentation</vt:lpstr>
      <vt:lpstr>PowerPoint Presentation</vt:lpstr>
      <vt:lpstr>Discourse vs Pragmatics: Joan Cutting  </vt:lpstr>
      <vt:lpstr>Context </vt:lpstr>
      <vt:lpstr>Text </vt:lpstr>
      <vt:lpstr>Function</vt:lpstr>
      <vt:lpstr>Discourse vs Pragmatics </vt:lpstr>
      <vt:lpstr>Discourse Analysis in a nuthsell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Analysis </dc:title>
  <dc:creator>USER</dc:creator>
  <cp:lastModifiedBy>USER</cp:lastModifiedBy>
  <cp:revision>7</cp:revision>
  <dcterms:created xsi:type="dcterms:W3CDTF">2006-08-16T00:00:00Z</dcterms:created>
  <dcterms:modified xsi:type="dcterms:W3CDTF">2018-02-05T01:42:38Z</dcterms:modified>
</cp:coreProperties>
</file>