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1" r:id="rId5"/>
    <p:sldId id="260" r:id="rId6"/>
    <p:sldId id="261" r:id="rId7"/>
    <p:sldId id="257" r:id="rId8"/>
    <p:sldId id="262" r:id="rId9"/>
    <p:sldId id="263" r:id="rId10"/>
    <p:sldId id="264" r:id="rId11"/>
    <p:sldId id="267" r:id="rId12"/>
    <p:sldId id="268" r:id="rId13"/>
    <p:sldId id="269" r:id="rId14"/>
    <p:sldId id="265" r:id="rId15"/>
    <p:sldId id="266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4" autoAdjust="0"/>
    <p:restoredTop sz="94660"/>
  </p:normalViewPr>
  <p:slideViewPr>
    <p:cSldViewPr>
      <p:cViewPr varScale="1">
        <p:scale>
          <a:sx n="65" d="100"/>
          <a:sy n="65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deictic-expression-deixis-1690428" TargetMode="External"/><Relationship Id="rId2" Type="http://schemas.openxmlformats.org/officeDocument/2006/relationships/hyperlink" Target="http://linguistics.oxfordre.com/view/10.1093/acrefore/9780199384655.001.0001/acrefore-9780199384655-e-21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Analysis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92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Brown and Yule. 1993. Chapter 3</a:t>
            </a:r>
          </a:p>
          <a:p>
            <a:r>
              <a:rPr lang="en-US" dirty="0" smtClean="0"/>
              <a:t>Cutting. 2008. Chapter 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18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Deixis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 </a:t>
            </a:r>
          </a:p>
          <a:p>
            <a:r>
              <a:rPr lang="en-US" dirty="0" smtClean="0"/>
              <a:t>Place </a:t>
            </a:r>
          </a:p>
          <a:p>
            <a:r>
              <a:rPr lang="en-US" dirty="0" smtClean="0"/>
              <a:t>Time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sz="1700" dirty="0">
                <a:hlinkClick r:id="rId2"/>
              </a:rPr>
              <a:t>http://</a:t>
            </a:r>
            <a:r>
              <a:rPr lang="id-ID" sz="1700" dirty="0" smtClean="0">
                <a:hlinkClick r:id="rId2"/>
              </a:rPr>
              <a:t>linguistics.oxfordre.com/view/10.1093/acrefore/9780199384655.001.0001/acrefore-9780199384655-e-213</a:t>
            </a:r>
            <a:r>
              <a:rPr lang="en-US" sz="1700" dirty="0" smtClean="0"/>
              <a:t> </a:t>
            </a:r>
          </a:p>
          <a:p>
            <a:pPr marL="0" indent="0">
              <a:buNone/>
            </a:pPr>
            <a:r>
              <a:rPr lang="id-ID" sz="1700" dirty="0">
                <a:hlinkClick r:id="rId3"/>
              </a:rPr>
              <a:t>https://</a:t>
            </a:r>
            <a:r>
              <a:rPr lang="id-ID" sz="1700" dirty="0" smtClean="0">
                <a:hlinkClick r:id="rId3"/>
              </a:rPr>
              <a:t>www.thoughtco.com/deictic-expression-deixis-1690428</a:t>
            </a:r>
            <a:r>
              <a:rPr lang="en-US" sz="1700" dirty="0" smtClean="0"/>
              <a:t> </a:t>
            </a:r>
            <a:endParaRPr lang="id-ID" sz="1700" dirty="0"/>
          </a:p>
        </p:txBody>
      </p:sp>
    </p:spTree>
    <p:extLst>
      <p:ext uri="{BB962C8B-B14F-4D97-AF65-F5344CB8AC3E}">
        <p14:creationId xmlns:p14="http://schemas.microsoft.com/office/powerpoint/2010/main" val="1918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A:Oh, </a:t>
            </a:r>
            <a:r>
              <a:rPr lang="en-US" dirty="0" smtClean="0"/>
              <a:t>there’s that </a:t>
            </a:r>
            <a:r>
              <a:rPr lang="en-US" dirty="0"/>
              <a:t>guy again (pointing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B:Oh </a:t>
            </a:r>
            <a:r>
              <a:rPr lang="en-US" dirty="0"/>
              <a:t>yeah, now I see him (fixing gaze on the guy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In an exchange </a:t>
            </a:r>
            <a:r>
              <a:rPr lang="en-US" sz="2800" dirty="0" smtClean="0"/>
              <a:t>above, </a:t>
            </a:r>
            <a:r>
              <a:rPr lang="en-US" sz="2800" dirty="0"/>
              <a:t>A’s utterance spotlights the individual guy, directing B’s attention to him, and B’s response (both verbal and ocular) displays that he has recognized him.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0868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A:I’ll have that one over there (pointing to a dessert on a tray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B:This</a:t>
            </a:r>
            <a:r>
              <a:rPr lang="en-US" dirty="0"/>
              <a:t>? (touching pastry with tongs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A: Yeah, </a:t>
            </a:r>
            <a:r>
              <a:rPr lang="en-US" dirty="0"/>
              <a:t>that looks </a:t>
            </a:r>
            <a:r>
              <a:rPr lang="en-US" dirty="0" smtClean="0"/>
              <a:t>great </a:t>
            </a:r>
          </a:p>
          <a:p>
            <a:pPr marL="0" indent="0">
              <a:buNone/>
            </a:pPr>
            <a:r>
              <a:rPr lang="en-US" dirty="0" smtClean="0"/>
              <a:t>B:Here </a:t>
            </a:r>
            <a:r>
              <a:rPr lang="en-US" dirty="0" err="1"/>
              <a:t>ya</a:t>
            </a:r>
            <a:r>
              <a:rPr lang="en-US" dirty="0"/>
              <a:t>’ go (handing pastry to customer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A’s </a:t>
            </a:r>
            <a:r>
              <a:rPr lang="en-US" dirty="0"/>
              <a:t>utterance individuates </a:t>
            </a:r>
            <a:r>
              <a:rPr lang="en-US" b="1" dirty="0"/>
              <a:t>one pastry among severa</a:t>
            </a:r>
            <a:r>
              <a:rPr lang="en-US" dirty="0"/>
              <a:t>l, B’s response makes sure he’s attending to the right one, </a:t>
            </a:r>
            <a:r>
              <a:rPr lang="en-US" b="1" dirty="0"/>
              <a:t>A reconfirms and B completes </a:t>
            </a:r>
            <a:r>
              <a:rPr lang="en-US" dirty="0"/>
              <a:t>by presenting the pastry to him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631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in Discourse Analysis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and society </a:t>
            </a:r>
          </a:p>
          <a:p>
            <a:r>
              <a:rPr lang="en-US" dirty="0" smtClean="0"/>
              <a:t>Language and identity </a:t>
            </a:r>
          </a:p>
          <a:p>
            <a:r>
              <a:rPr lang="en-US" dirty="0" smtClean="0"/>
              <a:t>Language and politics </a:t>
            </a:r>
          </a:p>
          <a:p>
            <a:r>
              <a:rPr lang="en-US" dirty="0" smtClean="0"/>
              <a:t>Language and ideology </a:t>
            </a:r>
          </a:p>
          <a:p>
            <a:r>
              <a:rPr lang="en-US" dirty="0" smtClean="0"/>
              <a:t>Language and power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75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</a:t>
            </a:r>
            <a:r>
              <a:rPr lang="en-US" smtClean="0"/>
              <a:t>in </a:t>
            </a:r>
            <a:r>
              <a:rPr lang="en-US"/>
              <a:t>D</a:t>
            </a:r>
            <a:r>
              <a:rPr lang="en-US" smtClean="0"/>
              <a:t>iscourse </a:t>
            </a:r>
            <a:r>
              <a:rPr lang="en-US" dirty="0" smtClean="0"/>
              <a:t>Analysis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Systemic functional linguistics </a:t>
            </a:r>
          </a:p>
          <a:p>
            <a:r>
              <a:rPr lang="en-US" dirty="0" smtClean="0"/>
              <a:t>Conversation analysis </a:t>
            </a:r>
          </a:p>
          <a:p>
            <a:r>
              <a:rPr lang="en-US" dirty="0" smtClean="0"/>
              <a:t>Modality </a:t>
            </a:r>
          </a:p>
          <a:p>
            <a:r>
              <a:rPr lang="en-US" dirty="0" smtClean="0"/>
              <a:t>Actor representation </a:t>
            </a:r>
          </a:p>
          <a:p>
            <a:r>
              <a:rPr lang="en-US" dirty="0" smtClean="0"/>
              <a:t>Nominalization, passivation </a:t>
            </a:r>
          </a:p>
          <a:p>
            <a:r>
              <a:rPr lang="en-US" dirty="0" smtClean="0"/>
              <a:t>Corpus </a:t>
            </a:r>
            <a:r>
              <a:rPr lang="en-US" dirty="0" err="1" smtClean="0"/>
              <a:t>linguisitcs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34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theories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Power and domination </a:t>
            </a:r>
          </a:p>
          <a:p>
            <a:r>
              <a:rPr lang="en-US" dirty="0" smtClean="0"/>
              <a:t>Feminism </a:t>
            </a:r>
          </a:p>
          <a:p>
            <a:r>
              <a:rPr lang="en-US" dirty="0" smtClean="0"/>
              <a:t>Ideology </a:t>
            </a:r>
          </a:p>
          <a:p>
            <a:r>
              <a:rPr lang="en-US" dirty="0" smtClean="0"/>
              <a:t>Hegemony </a:t>
            </a:r>
          </a:p>
          <a:p>
            <a:r>
              <a:rPr lang="en-US" dirty="0" smtClean="0"/>
              <a:t>Prejudice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65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in February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the paper 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b="1" dirty="0"/>
              <a:t>HEGEMONIC AND MINORITY DISCOURSES AROUND </a:t>
            </a:r>
            <a:r>
              <a:rPr lang="en-US" b="1" dirty="0" smtClean="0"/>
              <a:t>IMMIGRANTS: A </a:t>
            </a:r>
            <a:r>
              <a:rPr lang="en-US" b="1" dirty="0"/>
              <a:t>CORPUS-BASED CRITICAL DISCOURSE </a:t>
            </a:r>
            <a:r>
              <a:rPr lang="en-US" b="1" dirty="0" smtClean="0"/>
              <a:t>ANALYSIS”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Download in from UIN Repository </a:t>
            </a:r>
          </a:p>
          <a:p>
            <a:pPr marL="0" indent="0">
              <a:buNone/>
            </a:pPr>
            <a:r>
              <a:rPr lang="en-US" b="1" dirty="0" smtClean="0"/>
              <a:t>Menu search: author : </a:t>
            </a:r>
            <a:r>
              <a:rPr lang="en-US" b="1" dirty="0" err="1" smtClean="0"/>
              <a:t>Irham</a:t>
            </a:r>
            <a:r>
              <a:rPr lang="en-US" b="1" dirty="0" smtClean="0"/>
              <a:t> : </a:t>
            </a:r>
            <a:r>
              <a:rPr lang="en-US" b="1" smtClean="0"/>
              <a:t>Teaching recourse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01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grasp meaning(s)?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recognizing the form </a:t>
            </a:r>
          </a:p>
          <a:p>
            <a:r>
              <a:rPr lang="en-US" sz="3200" dirty="0" smtClean="0"/>
              <a:t>By recognizing the function </a:t>
            </a:r>
          </a:p>
          <a:p>
            <a:r>
              <a:rPr lang="en-US" sz="3200" dirty="0" smtClean="0"/>
              <a:t>By identifying context in-use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2781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Typology of Pragmatic / Discourse meaning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  -- Function </a:t>
            </a:r>
          </a:p>
          <a:p>
            <a:endParaRPr lang="en-US" sz="3200" dirty="0"/>
          </a:p>
          <a:p>
            <a:r>
              <a:rPr lang="en-US" sz="3200" dirty="0" smtClean="0"/>
              <a:t>Function – Form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7244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Sentence types </a:t>
            </a:r>
          </a:p>
          <a:p>
            <a:pPr lvl="2"/>
            <a:r>
              <a:rPr lang="en-US" sz="2400" dirty="0" smtClean="0"/>
              <a:t>Declarative sentence </a:t>
            </a:r>
          </a:p>
          <a:p>
            <a:pPr lvl="2"/>
            <a:r>
              <a:rPr lang="en-US" sz="2400" dirty="0" smtClean="0"/>
              <a:t>Interrogative sentence </a:t>
            </a:r>
          </a:p>
          <a:p>
            <a:pPr lvl="2"/>
            <a:r>
              <a:rPr lang="en-US" sz="2400" dirty="0" smtClean="0"/>
              <a:t>Imperative sentence </a:t>
            </a:r>
          </a:p>
          <a:p>
            <a:r>
              <a:rPr lang="en-US" sz="3200" dirty="0" smtClean="0"/>
              <a:t>Acts types </a:t>
            </a:r>
          </a:p>
          <a:p>
            <a:pPr lvl="2"/>
            <a:r>
              <a:rPr lang="en-US" sz="2400" dirty="0" smtClean="0"/>
              <a:t>Command </a:t>
            </a:r>
          </a:p>
          <a:p>
            <a:pPr lvl="2"/>
            <a:r>
              <a:rPr lang="en-US" sz="2400" dirty="0" smtClean="0"/>
              <a:t>Prohibition </a:t>
            </a:r>
          </a:p>
          <a:p>
            <a:pPr lvl="2"/>
            <a:r>
              <a:rPr lang="en-US" sz="2400" dirty="0" smtClean="0"/>
              <a:t>Request </a:t>
            </a:r>
          </a:p>
          <a:p>
            <a:pPr lvl="2"/>
            <a:r>
              <a:rPr lang="en-US" sz="2400" dirty="0" smtClean="0"/>
              <a:t>Questions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2476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Two strangers in bus stop in an icy wind </a:t>
            </a:r>
          </a:p>
          <a:p>
            <a:pPr marL="0" indent="0">
              <a:buNone/>
            </a:pPr>
            <a:r>
              <a:rPr lang="en-US" sz="3200" dirty="0" smtClean="0"/>
              <a:t>A : “My goodness, it’s cold”</a:t>
            </a:r>
          </a:p>
          <a:p>
            <a:pPr marL="0" indent="0">
              <a:buNone/>
            </a:pPr>
            <a:r>
              <a:rPr lang="en-US" sz="3200" dirty="0" smtClean="0"/>
              <a:t>B:  “Yes you are right”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“It could even worse”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6472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Language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Transactional </a:t>
            </a:r>
          </a:p>
          <a:p>
            <a:r>
              <a:rPr lang="en-US" sz="3600" dirty="0" smtClean="0"/>
              <a:t>Interactional </a:t>
            </a:r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5131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 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Exophoric</a:t>
            </a:r>
            <a:r>
              <a:rPr lang="en-US" sz="2800" dirty="0" smtClean="0"/>
              <a:t> : interpretation lies outside the text </a:t>
            </a:r>
          </a:p>
          <a:p>
            <a:pPr lvl="2"/>
            <a:r>
              <a:rPr lang="en-US" sz="2000" dirty="0" smtClean="0"/>
              <a:t>Look at that! </a:t>
            </a:r>
          </a:p>
          <a:p>
            <a:r>
              <a:rPr lang="en-US" sz="2800" dirty="0" err="1" smtClean="0"/>
              <a:t>Endophoric</a:t>
            </a:r>
            <a:r>
              <a:rPr lang="en-US" sz="2800" dirty="0" smtClean="0"/>
              <a:t> : interpretation lies within the text</a:t>
            </a:r>
          </a:p>
          <a:p>
            <a:r>
              <a:rPr lang="en-US" sz="2800" dirty="0" smtClean="0"/>
              <a:t>a) Anaphoric : look backward</a:t>
            </a:r>
          </a:p>
          <a:p>
            <a:pPr lvl="2"/>
            <a:r>
              <a:rPr lang="en-US" sz="2000" dirty="0"/>
              <a:t>Look at the sun, it is going to down </a:t>
            </a:r>
            <a:r>
              <a:rPr lang="en-US" sz="2000" dirty="0" smtClean="0"/>
              <a:t>quickly. </a:t>
            </a:r>
          </a:p>
          <a:p>
            <a:r>
              <a:rPr lang="en-US" sz="2800" dirty="0" smtClean="0"/>
              <a:t>B) </a:t>
            </a:r>
            <a:r>
              <a:rPr lang="en-US" sz="2800" dirty="0" err="1" smtClean="0"/>
              <a:t>Cataphoric</a:t>
            </a:r>
            <a:r>
              <a:rPr lang="en-US" sz="2800" dirty="0" smtClean="0"/>
              <a:t> : look forward </a:t>
            </a:r>
          </a:p>
          <a:p>
            <a:pPr lvl="2"/>
            <a:r>
              <a:rPr lang="en-US" sz="2000" dirty="0" smtClean="0"/>
              <a:t>It is going down quickly, the sun. </a:t>
            </a:r>
          </a:p>
          <a:p>
            <a:pPr marL="2743200" lvl="6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93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Situational context </a:t>
            </a:r>
          </a:p>
          <a:p>
            <a:r>
              <a:rPr lang="en-US" sz="3200" dirty="0" smtClean="0"/>
              <a:t>Background knowledge context </a:t>
            </a:r>
          </a:p>
          <a:p>
            <a:r>
              <a:rPr lang="en-US" sz="3200" dirty="0" smtClean="0"/>
              <a:t>Context of text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4054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8" y="1371600"/>
            <a:ext cx="9099362" cy="411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1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</TotalTime>
  <Words>379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Discourse Analysis</vt:lpstr>
      <vt:lpstr>How to grasp meaning(s)?</vt:lpstr>
      <vt:lpstr>Typology of Pragmatic / Discourse meaning </vt:lpstr>
      <vt:lpstr>PowerPoint Presentation</vt:lpstr>
      <vt:lpstr>PowerPoint Presentation</vt:lpstr>
      <vt:lpstr>Function of Language </vt:lpstr>
      <vt:lpstr>Cohesion </vt:lpstr>
      <vt:lpstr>Context </vt:lpstr>
      <vt:lpstr>Cohesion </vt:lpstr>
      <vt:lpstr>PowerPoint Presentation</vt:lpstr>
      <vt:lpstr>Deixis </vt:lpstr>
      <vt:lpstr>PowerPoint Presentation</vt:lpstr>
      <vt:lpstr>PowerPoint Presentation</vt:lpstr>
      <vt:lpstr>Topics in Discourse Analysis </vt:lpstr>
      <vt:lpstr>Theories in Discourse Analysis </vt:lpstr>
      <vt:lpstr>Social theories </vt:lpstr>
      <vt:lpstr>To do in February 19th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Analysis</dc:title>
  <dc:creator>USER</dc:creator>
  <cp:lastModifiedBy>USER</cp:lastModifiedBy>
  <cp:revision>12</cp:revision>
  <dcterms:created xsi:type="dcterms:W3CDTF">2006-08-16T00:00:00Z</dcterms:created>
  <dcterms:modified xsi:type="dcterms:W3CDTF">2018-02-12T04:31:42Z</dcterms:modified>
</cp:coreProperties>
</file>