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2" r:id="rId6"/>
    <p:sldId id="260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97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4D5E8-1715-4788-A162-8C4CA86B1B65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DC889-D6AF-46F9-BB52-1D5024EE5A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THE STUDENTS’ PERSPECTIVE ON TEACHER’S IDENTITY REPRESENTATION IN EFL CLASSROOM INTERACTIONS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MEINARNI SUSILOWATI</a:t>
            </a:r>
          </a:p>
          <a:p>
            <a:r>
              <a:rPr lang="en-US" dirty="0" smtClean="0"/>
              <a:t>UIN Malang</a:t>
            </a:r>
          </a:p>
          <a:p>
            <a:r>
              <a:rPr lang="en-US" dirty="0"/>
              <a:t>m</a:t>
            </a:r>
            <a:r>
              <a:rPr lang="en-US" dirty="0" smtClean="0"/>
              <a:t>einarni_susilowati@yahoo.com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RESEARCH METHOD</a:t>
            </a:r>
          </a:p>
          <a:p>
            <a:r>
              <a:rPr lang="en-US" dirty="0" smtClean="0"/>
              <a:t>FINDINGS</a:t>
            </a:r>
          </a:p>
          <a:p>
            <a:r>
              <a:rPr lang="en-US" dirty="0" smtClean="0"/>
              <a:t>CONCLUDING REMARKS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more </a:t>
            </a:r>
            <a:r>
              <a:rPr lang="en-US" dirty="0" err="1" smtClean="0"/>
              <a:t>more</a:t>
            </a:r>
            <a:r>
              <a:rPr lang="en-US" dirty="0" smtClean="0"/>
              <a:t> globalized and borderless melting world</a:t>
            </a:r>
          </a:p>
          <a:p>
            <a:r>
              <a:rPr lang="en-US" dirty="0" smtClean="0"/>
              <a:t>Classrooms as effective in preserving values and identity as it reflects the complexity and heterogeneity of the real world (Norton, 2000)</a:t>
            </a:r>
          </a:p>
          <a:p>
            <a:r>
              <a:rPr lang="en-US" dirty="0" smtClean="0"/>
              <a:t>Power relation in class interaction shapes social structure which may determine learners’ identity (Ellis, 1997)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Teachers</a:t>
            </a:r>
            <a:r>
              <a:rPr lang="en-US" dirty="0" smtClean="0"/>
              <a:t>’ language reflects their identity and their linguistic features shape their pupil’s identity (Llamas, </a:t>
            </a:r>
            <a:r>
              <a:rPr lang="en-US" dirty="0" err="1" smtClean="0"/>
              <a:t>Mullany</a:t>
            </a:r>
            <a:r>
              <a:rPr lang="en-US" dirty="0" smtClean="0"/>
              <a:t>, and </a:t>
            </a:r>
            <a:r>
              <a:rPr lang="en-US" dirty="0" err="1" smtClean="0"/>
              <a:t>Stockwell</a:t>
            </a:r>
            <a:r>
              <a:rPr lang="en-US" dirty="0" smtClean="0"/>
              <a:t>, 2007)</a:t>
            </a:r>
          </a:p>
          <a:p>
            <a:r>
              <a:rPr lang="en-US" dirty="0" smtClean="0"/>
              <a:t>Teachers’ problems in exposing their identity in material selections and classroom interactions  (</a:t>
            </a:r>
            <a:r>
              <a:rPr lang="en-US" dirty="0" err="1" smtClean="0"/>
              <a:t>Connely</a:t>
            </a:r>
            <a:r>
              <a:rPr lang="en-US" dirty="0" smtClean="0"/>
              <a:t> and </a:t>
            </a:r>
            <a:r>
              <a:rPr lang="en-US" dirty="0" err="1" smtClean="0"/>
              <a:t>Clandinin</a:t>
            </a:r>
            <a:r>
              <a:rPr lang="en-US" dirty="0" smtClean="0"/>
              <a:t>, 1999)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are value laden and indicate identity representation of the language. A </a:t>
            </a:r>
            <a:r>
              <a:rPr lang="en-US" dirty="0" smtClean="0"/>
              <a:t>further study to explore the representation of teachers’ identity (</a:t>
            </a:r>
            <a:r>
              <a:rPr lang="en-US" dirty="0" err="1" smtClean="0"/>
              <a:t>Susilowati</a:t>
            </a:r>
            <a:r>
              <a:rPr lang="en-US" dirty="0" smtClean="0"/>
              <a:t>, 2008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Teachers made efforts for identity representation in the class. A study is highly recommended for investigating the students’ perspective (</a:t>
            </a:r>
            <a:r>
              <a:rPr lang="en-US" dirty="0" err="1" smtClean="0"/>
              <a:t>Susilowati</a:t>
            </a:r>
            <a:r>
              <a:rPr lang="en-US" dirty="0" smtClean="0"/>
              <a:t>, 2010)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 smtClean="0"/>
          </a:p>
          <a:p>
            <a:r>
              <a:rPr lang="en-US" dirty="0" smtClean="0"/>
              <a:t>164 English Department students of UIN Malang; voluntary based involvement</a:t>
            </a:r>
            <a:endParaRPr lang="en-US" dirty="0" smtClean="0"/>
          </a:p>
          <a:p>
            <a:r>
              <a:rPr lang="en-US" dirty="0" smtClean="0"/>
              <a:t>Questionnaire</a:t>
            </a:r>
            <a:endParaRPr lang="en-US" dirty="0" smtClean="0"/>
          </a:p>
          <a:p>
            <a:r>
              <a:rPr lang="en-US" dirty="0" smtClean="0"/>
              <a:t>Interview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1" y="1447800"/>
          <a:ext cx="7010400" cy="4380445"/>
        </p:xfrm>
        <a:graphic>
          <a:graphicData uri="http://schemas.openxmlformats.org/drawingml/2006/table">
            <a:tbl>
              <a:tblPr/>
              <a:tblGrid>
                <a:gridCol w="506953"/>
                <a:gridCol w="2007647"/>
                <a:gridCol w="1137576"/>
                <a:gridCol w="996024"/>
                <a:gridCol w="1143000"/>
                <a:gridCol w="1219200"/>
              </a:tblGrid>
              <a:tr h="861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STATEMENTS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STRONGLY AGREE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total         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AGREE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total         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DISAGREE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total         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STRONGLY DISAGREE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total        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Introducing values, beliefs and characteristics of NS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23      14%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127    77.4%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11     0.67%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3    0.18%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Materials with cultural aspects, values and beliefs of NS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29     17.6%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116    70.7%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17  10.3%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2     0.12%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 switch to BI to represent their personal identity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15     0.91%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101    61.5%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45 27.4%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3     0.18%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 switch to LL to represent their personal identity 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14     0.85%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58       35%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75      45.7%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17       10%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T switch to BI to represent national identity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22     13.4%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97     59.1%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40      24.3%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4        0.24%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762000"/>
            <a:ext cx="6705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Table 1. The students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opinion toward teachers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identity representation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7010400" cy="4026009"/>
        </p:xfrm>
        <a:graphic>
          <a:graphicData uri="http://schemas.openxmlformats.org/drawingml/2006/table">
            <a:tbl>
              <a:tblPr/>
              <a:tblGrid>
                <a:gridCol w="506953"/>
                <a:gridCol w="2007647"/>
                <a:gridCol w="1137576"/>
                <a:gridCol w="996024"/>
                <a:gridCol w="1143000"/>
                <a:gridCol w="1219200"/>
              </a:tblGrid>
              <a:tr h="861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STATEMENTS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STRONGLY AGREE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total         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AGREE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total         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DISAGREE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total         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STRONGLY DISAGREE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total        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English for T personal identity representation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44     26.8%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108    65.8%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9       0.54%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3      0.18%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 help shape SS identity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36     21.9%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99     60.3%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24     14.6%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5       0.3%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T influence SS identity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19     11.5%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84      51.2%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54     32.9 %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7       0.4%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SS comfort of T use BI for T identity representation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26     15.8%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75      45.7%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60      36.5%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3      0.1%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431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SS comfort of T use English for introducing NS identity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30     18.2%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115     70%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15      9.1%</a:t>
                      </a:r>
                      <a:endParaRPr lang="en-US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4       0.24 %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study on reflection of teachers’ identity in classroom interactions </a:t>
            </a:r>
          </a:p>
          <a:p>
            <a:r>
              <a:rPr lang="en-US" dirty="0" smtClean="0"/>
              <a:t>An investigation on  identity representation as language learning input</a:t>
            </a:r>
          </a:p>
          <a:p>
            <a:r>
              <a:rPr lang="en-US" dirty="0" smtClean="0"/>
              <a:t>A longitudinal study on identity shaping in </a:t>
            </a:r>
            <a:r>
              <a:rPr lang="en-US" smtClean="0"/>
              <a:t>classroom interaction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482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STUDENTS’ PERSPECTIVE ON TEACHER’S IDENTITY REPRESENTATION IN EFL CLASSROOM INTERACTIONS </vt:lpstr>
      <vt:lpstr>OUTLINE</vt:lpstr>
      <vt:lpstr>BACKGROUND</vt:lpstr>
      <vt:lpstr>Slide 4</vt:lpstr>
      <vt:lpstr>Slide 5</vt:lpstr>
      <vt:lpstr>RESEARCH METHOD</vt:lpstr>
      <vt:lpstr>Slide 7</vt:lpstr>
      <vt:lpstr>Slide 8</vt:lpstr>
      <vt:lpstr>RECOMMENDATION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STUDENTS’ PERSPECTIVE ON TEACHER’S IDENTITY REPRESENTATION IN EFL CLASSROOM INTERACTIONS </dc:title>
  <dc:creator>Mama</dc:creator>
  <cp:lastModifiedBy>Mama</cp:lastModifiedBy>
  <cp:revision>8</cp:revision>
  <dcterms:created xsi:type="dcterms:W3CDTF">2010-06-11T07:42:58Z</dcterms:created>
  <dcterms:modified xsi:type="dcterms:W3CDTF">2010-06-11T12:39:31Z</dcterms:modified>
</cp:coreProperties>
</file>