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59" r:id="rId7"/>
    <p:sldId id="272" r:id="rId8"/>
    <p:sldId id="271" r:id="rId9"/>
    <p:sldId id="267" r:id="rId10"/>
    <p:sldId id="268" r:id="rId11"/>
    <p:sldId id="269" r:id="rId12"/>
    <p:sldId id="273" r:id="rId13"/>
    <p:sldId id="260" r:id="rId14"/>
    <p:sldId id="265" r:id="rId15"/>
    <p:sldId id="264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4B26A-CED5-43D2-A44D-C9E723285C7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7E301-71D1-4CE3-AEFE-C550616B640C}">
      <dgm:prSet phldrT="[Text]"/>
      <dgm:spPr/>
      <dgm:t>
        <a:bodyPr/>
        <a:lstStyle/>
        <a:p>
          <a:r>
            <a:rPr lang="en-US" b="1" dirty="0"/>
            <a:t>Choose a research topic</a:t>
          </a:r>
        </a:p>
      </dgm:t>
    </dgm:pt>
    <dgm:pt modelId="{A944E527-1D93-4DEC-AD41-D4FDEE4EE759}" type="parTrans" cxnId="{5D494353-FEA1-49AB-A26B-CA0B1CE9DAD1}">
      <dgm:prSet/>
      <dgm:spPr/>
      <dgm:t>
        <a:bodyPr/>
        <a:lstStyle/>
        <a:p>
          <a:endParaRPr lang="en-US"/>
        </a:p>
      </dgm:t>
    </dgm:pt>
    <dgm:pt modelId="{40EF6792-830C-41EC-B65E-889A4C861009}" type="sibTrans" cxnId="{5D494353-FEA1-49AB-A26B-CA0B1CE9DAD1}">
      <dgm:prSet/>
      <dgm:spPr/>
      <dgm:t>
        <a:bodyPr/>
        <a:lstStyle/>
        <a:p>
          <a:endParaRPr lang="en-US"/>
        </a:p>
      </dgm:t>
    </dgm:pt>
    <dgm:pt modelId="{7226CDD6-E0CE-4E66-9761-D3979BE57C9D}">
      <dgm:prSet phldrT="[Text]"/>
      <dgm:spPr/>
      <dgm:t>
        <a:bodyPr/>
        <a:lstStyle/>
        <a:p>
          <a:r>
            <a:rPr lang="en-US" b="1" dirty="0"/>
            <a:t>Narrowing the topic</a:t>
          </a:r>
        </a:p>
      </dgm:t>
    </dgm:pt>
    <dgm:pt modelId="{08182A92-7D5D-4D8B-9EE0-8F4CA004D141}" type="parTrans" cxnId="{B36A7F87-6346-43A8-90A5-B58D1DED9CBC}">
      <dgm:prSet/>
      <dgm:spPr/>
      <dgm:t>
        <a:bodyPr/>
        <a:lstStyle/>
        <a:p>
          <a:endParaRPr lang="en-US"/>
        </a:p>
      </dgm:t>
    </dgm:pt>
    <dgm:pt modelId="{1F3AE20B-A179-4FEF-BE3B-C563A97C6503}" type="sibTrans" cxnId="{B36A7F87-6346-43A8-90A5-B58D1DED9CBC}">
      <dgm:prSet/>
      <dgm:spPr/>
      <dgm:t>
        <a:bodyPr/>
        <a:lstStyle/>
        <a:p>
          <a:endParaRPr lang="en-US"/>
        </a:p>
      </dgm:t>
    </dgm:pt>
    <dgm:pt modelId="{3E7506F4-C961-45FD-8523-329A13C16E92}">
      <dgm:prSet phldrT="[Text]"/>
      <dgm:spPr/>
      <dgm:t>
        <a:bodyPr/>
        <a:lstStyle/>
        <a:p>
          <a:r>
            <a:rPr lang="en-US" b="1" dirty="0"/>
            <a:t>Trace the previous  published researches</a:t>
          </a:r>
        </a:p>
      </dgm:t>
    </dgm:pt>
    <dgm:pt modelId="{A8D11B13-10A8-40A8-85E4-5F242B1750D3}" type="parTrans" cxnId="{BF710B51-3DE9-40AE-BA34-D31D58E7D10F}">
      <dgm:prSet/>
      <dgm:spPr/>
      <dgm:t>
        <a:bodyPr/>
        <a:lstStyle/>
        <a:p>
          <a:endParaRPr lang="en-US"/>
        </a:p>
      </dgm:t>
    </dgm:pt>
    <dgm:pt modelId="{37DCB1AE-19A1-4B10-AD54-1BB1A6A2313D}" type="sibTrans" cxnId="{BF710B51-3DE9-40AE-BA34-D31D58E7D10F}">
      <dgm:prSet/>
      <dgm:spPr/>
      <dgm:t>
        <a:bodyPr/>
        <a:lstStyle/>
        <a:p>
          <a:endParaRPr lang="en-US"/>
        </a:p>
      </dgm:t>
    </dgm:pt>
    <dgm:pt modelId="{01E72C93-DDAC-433C-BDB2-8DB0F5D2128B}" type="pres">
      <dgm:prSet presAssocID="{7664B26A-CED5-43D2-A44D-C9E723285C7F}" presName="Name0" presStyleCnt="0">
        <dgm:presLayoutVars>
          <dgm:dir/>
          <dgm:resizeHandles val="exact"/>
        </dgm:presLayoutVars>
      </dgm:prSet>
      <dgm:spPr/>
    </dgm:pt>
    <dgm:pt modelId="{F3D4BEAC-FBF4-4289-96D0-B3A047BEBB3D}" type="pres">
      <dgm:prSet presAssocID="{9077E301-71D1-4CE3-AEFE-C550616B640C}" presName="composite" presStyleCnt="0"/>
      <dgm:spPr/>
    </dgm:pt>
    <dgm:pt modelId="{FB28C5E9-4C60-45A2-9D15-D427EB3327B6}" type="pres">
      <dgm:prSet presAssocID="{9077E301-71D1-4CE3-AEFE-C550616B640C}" presName="rect1" presStyleLbl="trAlignAcc1" presStyleIdx="0" presStyleCnt="3">
        <dgm:presLayoutVars>
          <dgm:bulletEnabled val="1"/>
        </dgm:presLayoutVars>
      </dgm:prSet>
      <dgm:spPr/>
    </dgm:pt>
    <dgm:pt modelId="{0CD75C4B-E8A6-4371-A016-2A53BB9ED68A}" type="pres">
      <dgm:prSet presAssocID="{9077E301-71D1-4CE3-AEFE-C550616B640C}" presName="rect2" presStyleLbl="fgImgPlace1" presStyleIdx="0" presStyleCnt="3" custScaleX="76797" custScaleY="81145" custLinFactNeighborX="-2947" custLinFactNeighborY="5928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B812F67-1563-4DC6-BE9F-E25C8DEAD27C}" type="pres">
      <dgm:prSet presAssocID="{40EF6792-830C-41EC-B65E-889A4C861009}" presName="sibTrans" presStyleCnt="0"/>
      <dgm:spPr/>
    </dgm:pt>
    <dgm:pt modelId="{12301076-F63C-4845-96C8-AABC229B48BA}" type="pres">
      <dgm:prSet presAssocID="{7226CDD6-E0CE-4E66-9761-D3979BE57C9D}" presName="composite" presStyleCnt="0"/>
      <dgm:spPr/>
    </dgm:pt>
    <dgm:pt modelId="{8E548E0D-A438-417F-9D5A-70E94CD3CEAA}" type="pres">
      <dgm:prSet presAssocID="{7226CDD6-E0CE-4E66-9761-D3979BE57C9D}" presName="rect1" presStyleLbl="trAlignAcc1" presStyleIdx="1" presStyleCnt="3">
        <dgm:presLayoutVars>
          <dgm:bulletEnabled val="1"/>
        </dgm:presLayoutVars>
      </dgm:prSet>
      <dgm:spPr/>
    </dgm:pt>
    <dgm:pt modelId="{958E7F1D-98E1-40BF-B05D-22EEAACE52B2}" type="pres">
      <dgm:prSet presAssocID="{7226CDD6-E0CE-4E66-9761-D3979BE57C9D}" presName="rect2" presStyleLbl="fgImgPlace1" presStyleIdx="1" presStyleCnt="3" custScaleX="93937" custScaleY="87732"/>
      <dgm:spPr>
        <a:solidFill>
          <a:schemeClr val="accent3">
            <a:lumMod val="40000"/>
            <a:lumOff val="60000"/>
          </a:schemeClr>
        </a:solidFill>
      </dgm:spPr>
    </dgm:pt>
    <dgm:pt modelId="{0182004C-F511-4D89-A3A6-658AA678C1CB}" type="pres">
      <dgm:prSet presAssocID="{1F3AE20B-A179-4FEF-BE3B-C563A97C6503}" presName="sibTrans" presStyleCnt="0"/>
      <dgm:spPr/>
    </dgm:pt>
    <dgm:pt modelId="{DB798613-3921-4C62-B244-8ABCF176C45A}" type="pres">
      <dgm:prSet presAssocID="{3E7506F4-C961-45FD-8523-329A13C16E92}" presName="composite" presStyleCnt="0"/>
      <dgm:spPr/>
    </dgm:pt>
    <dgm:pt modelId="{50C4EF88-3AED-4C39-9789-14D8B7D199DD}" type="pres">
      <dgm:prSet presAssocID="{3E7506F4-C961-45FD-8523-329A13C16E92}" presName="rect1" presStyleLbl="trAlignAcc1" presStyleIdx="2" presStyleCnt="3">
        <dgm:presLayoutVars>
          <dgm:bulletEnabled val="1"/>
        </dgm:presLayoutVars>
      </dgm:prSet>
      <dgm:spPr/>
    </dgm:pt>
    <dgm:pt modelId="{1E8BF65E-38DC-4BAF-A4C5-EC21DF18CA1D}" type="pres">
      <dgm:prSet presAssocID="{3E7506F4-C961-45FD-8523-329A13C16E92}" presName="rect2" presStyleLbl="fgImgPlace1" presStyleIdx="2" presStyleCnt="3" custScaleX="89520" custScaleY="96342"/>
      <dgm:spPr>
        <a:solidFill>
          <a:schemeClr val="accent2">
            <a:lumMod val="20000"/>
            <a:lumOff val="80000"/>
          </a:schemeClr>
        </a:solidFill>
      </dgm:spPr>
    </dgm:pt>
  </dgm:ptLst>
  <dgm:cxnLst>
    <dgm:cxn modelId="{7BE57308-83D3-467D-8002-39AFF843E1DE}" type="presOf" srcId="{7226CDD6-E0CE-4E66-9761-D3979BE57C9D}" destId="{8E548E0D-A438-417F-9D5A-70E94CD3CEAA}" srcOrd="0" destOrd="0" presId="urn:microsoft.com/office/officeart/2008/layout/PictureStrips"/>
    <dgm:cxn modelId="{34A1AD2D-C8F6-466A-AB11-357C838A7142}" type="presOf" srcId="{3E7506F4-C961-45FD-8523-329A13C16E92}" destId="{50C4EF88-3AED-4C39-9789-14D8B7D199DD}" srcOrd="0" destOrd="0" presId="urn:microsoft.com/office/officeart/2008/layout/PictureStrips"/>
    <dgm:cxn modelId="{D5C7F565-6FF0-4F38-A555-F06332A68673}" type="presOf" srcId="{7664B26A-CED5-43D2-A44D-C9E723285C7F}" destId="{01E72C93-DDAC-433C-BDB2-8DB0F5D2128B}" srcOrd="0" destOrd="0" presId="urn:microsoft.com/office/officeart/2008/layout/PictureStrips"/>
    <dgm:cxn modelId="{BF710B51-3DE9-40AE-BA34-D31D58E7D10F}" srcId="{7664B26A-CED5-43D2-A44D-C9E723285C7F}" destId="{3E7506F4-C961-45FD-8523-329A13C16E92}" srcOrd="2" destOrd="0" parTransId="{A8D11B13-10A8-40A8-85E4-5F242B1750D3}" sibTransId="{37DCB1AE-19A1-4B10-AD54-1BB1A6A2313D}"/>
    <dgm:cxn modelId="{5D494353-FEA1-49AB-A26B-CA0B1CE9DAD1}" srcId="{7664B26A-CED5-43D2-A44D-C9E723285C7F}" destId="{9077E301-71D1-4CE3-AEFE-C550616B640C}" srcOrd="0" destOrd="0" parTransId="{A944E527-1D93-4DEC-AD41-D4FDEE4EE759}" sibTransId="{40EF6792-830C-41EC-B65E-889A4C861009}"/>
    <dgm:cxn modelId="{8AAD2359-8A74-46AA-B519-4C5EC8352A17}" type="presOf" srcId="{9077E301-71D1-4CE3-AEFE-C550616B640C}" destId="{FB28C5E9-4C60-45A2-9D15-D427EB3327B6}" srcOrd="0" destOrd="0" presId="urn:microsoft.com/office/officeart/2008/layout/PictureStrips"/>
    <dgm:cxn modelId="{B36A7F87-6346-43A8-90A5-B58D1DED9CBC}" srcId="{7664B26A-CED5-43D2-A44D-C9E723285C7F}" destId="{7226CDD6-E0CE-4E66-9761-D3979BE57C9D}" srcOrd="1" destOrd="0" parTransId="{08182A92-7D5D-4D8B-9EE0-8F4CA004D141}" sibTransId="{1F3AE20B-A179-4FEF-BE3B-C563A97C6503}"/>
    <dgm:cxn modelId="{D4C8277C-B7FB-4684-8C38-7506008AA9C4}" type="presParOf" srcId="{01E72C93-DDAC-433C-BDB2-8DB0F5D2128B}" destId="{F3D4BEAC-FBF4-4289-96D0-B3A047BEBB3D}" srcOrd="0" destOrd="0" presId="urn:microsoft.com/office/officeart/2008/layout/PictureStrips"/>
    <dgm:cxn modelId="{5D73E360-2E49-4BD9-A7A3-8E3E4AAF8240}" type="presParOf" srcId="{F3D4BEAC-FBF4-4289-96D0-B3A047BEBB3D}" destId="{FB28C5E9-4C60-45A2-9D15-D427EB3327B6}" srcOrd="0" destOrd="0" presId="urn:microsoft.com/office/officeart/2008/layout/PictureStrips"/>
    <dgm:cxn modelId="{A252283C-1903-4310-A8B6-5E0184A24BBF}" type="presParOf" srcId="{F3D4BEAC-FBF4-4289-96D0-B3A047BEBB3D}" destId="{0CD75C4B-E8A6-4371-A016-2A53BB9ED68A}" srcOrd="1" destOrd="0" presId="urn:microsoft.com/office/officeart/2008/layout/PictureStrips"/>
    <dgm:cxn modelId="{4036F147-5D7D-4A4A-9137-9D2CBC0F7312}" type="presParOf" srcId="{01E72C93-DDAC-433C-BDB2-8DB0F5D2128B}" destId="{9B812F67-1563-4DC6-BE9F-E25C8DEAD27C}" srcOrd="1" destOrd="0" presId="urn:microsoft.com/office/officeart/2008/layout/PictureStrips"/>
    <dgm:cxn modelId="{75D8A769-17FE-444A-B6C3-380437E40861}" type="presParOf" srcId="{01E72C93-DDAC-433C-BDB2-8DB0F5D2128B}" destId="{12301076-F63C-4845-96C8-AABC229B48BA}" srcOrd="2" destOrd="0" presId="urn:microsoft.com/office/officeart/2008/layout/PictureStrips"/>
    <dgm:cxn modelId="{A405E24B-E6BF-4585-AD3E-0BB103EAD9CC}" type="presParOf" srcId="{12301076-F63C-4845-96C8-AABC229B48BA}" destId="{8E548E0D-A438-417F-9D5A-70E94CD3CEAA}" srcOrd="0" destOrd="0" presId="urn:microsoft.com/office/officeart/2008/layout/PictureStrips"/>
    <dgm:cxn modelId="{C5ABEFAE-9D89-4BD4-BC71-F8FC9D8D131C}" type="presParOf" srcId="{12301076-F63C-4845-96C8-AABC229B48BA}" destId="{958E7F1D-98E1-40BF-B05D-22EEAACE52B2}" srcOrd="1" destOrd="0" presId="urn:microsoft.com/office/officeart/2008/layout/PictureStrips"/>
    <dgm:cxn modelId="{E45B4B22-670F-4FDD-BC66-68507B7A2E56}" type="presParOf" srcId="{01E72C93-DDAC-433C-BDB2-8DB0F5D2128B}" destId="{0182004C-F511-4D89-A3A6-658AA678C1CB}" srcOrd="3" destOrd="0" presId="urn:microsoft.com/office/officeart/2008/layout/PictureStrips"/>
    <dgm:cxn modelId="{7F50DEF1-E442-4B8D-8106-CB6B111C43BE}" type="presParOf" srcId="{01E72C93-DDAC-433C-BDB2-8DB0F5D2128B}" destId="{DB798613-3921-4C62-B244-8ABCF176C45A}" srcOrd="4" destOrd="0" presId="urn:microsoft.com/office/officeart/2008/layout/PictureStrips"/>
    <dgm:cxn modelId="{7A132CFD-4CF9-48AA-A8E8-C7AF33DC15E8}" type="presParOf" srcId="{DB798613-3921-4C62-B244-8ABCF176C45A}" destId="{50C4EF88-3AED-4C39-9789-14D8B7D199DD}" srcOrd="0" destOrd="0" presId="urn:microsoft.com/office/officeart/2008/layout/PictureStrips"/>
    <dgm:cxn modelId="{41E204E1-8C2A-407F-813B-7F0EA57879C3}" type="presParOf" srcId="{DB798613-3921-4C62-B244-8ABCF176C45A}" destId="{1E8BF65E-38DC-4BAF-A4C5-EC21DF18CA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8C5E9-4C60-45A2-9D15-D427EB3327B6}">
      <dsp:nvSpPr>
        <dsp:cNvPr id="0" name=""/>
        <dsp:cNvSpPr/>
      </dsp:nvSpPr>
      <dsp:spPr>
        <a:xfrm>
          <a:off x="1359366" y="110493"/>
          <a:ext cx="2813494" cy="8792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52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Choose a research topic</a:t>
          </a:r>
        </a:p>
      </dsp:txBody>
      <dsp:txXfrm>
        <a:off x="1359366" y="110493"/>
        <a:ext cx="2813494" cy="879217"/>
      </dsp:txXfrm>
    </dsp:sp>
    <dsp:sp modelId="{0CD75C4B-E8A6-4371-A016-2A53BB9ED68A}">
      <dsp:nvSpPr>
        <dsp:cNvPr id="0" name=""/>
        <dsp:cNvSpPr/>
      </dsp:nvSpPr>
      <dsp:spPr>
        <a:xfrm>
          <a:off x="1295401" y="125254"/>
          <a:ext cx="472648" cy="74911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48E0D-A438-417F-9D5A-70E94CD3CEAA}">
      <dsp:nvSpPr>
        <dsp:cNvPr id="0" name=""/>
        <dsp:cNvSpPr/>
      </dsp:nvSpPr>
      <dsp:spPr>
        <a:xfrm>
          <a:off x="1385738" y="1160702"/>
          <a:ext cx="2813494" cy="8792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52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Narrowing the topic</a:t>
          </a:r>
        </a:p>
      </dsp:txBody>
      <dsp:txXfrm>
        <a:off x="1385738" y="1160702"/>
        <a:ext cx="2813494" cy="879217"/>
      </dsp:txXfrm>
    </dsp:sp>
    <dsp:sp modelId="{958E7F1D-98E1-40BF-B05D-22EEAACE52B2}">
      <dsp:nvSpPr>
        <dsp:cNvPr id="0" name=""/>
        <dsp:cNvSpPr/>
      </dsp:nvSpPr>
      <dsp:spPr>
        <a:xfrm>
          <a:off x="1287166" y="1090332"/>
          <a:ext cx="578137" cy="80992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4EF88-3AED-4C39-9789-14D8B7D199DD}">
      <dsp:nvSpPr>
        <dsp:cNvPr id="0" name=""/>
        <dsp:cNvSpPr/>
      </dsp:nvSpPr>
      <dsp:spPr>
        <a:xfrm>
          <a:off x="1378942" y="2250654"/>
          <a:ext cx="2813494" cy="8792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52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Trace the previous  published researches</a:t>
          </a:r>
        </a:p>
      </dsp:txBody>
      <dsp:txXfrm>
        <a:off x="1378942" y="2250654"/>
        <a:ext cx="2813494" cy="879217"/>
      </dsp:txXfrm>
    </dsp:sp>
    <dsp:sp modelId="{1E8BF65E-38DC-4BAF-A4C5-EC21DF18CA1D}">
      <dsp:nvSpPr>
        <dsp:cNvPr id="0" name=""/>
        <dsp:cNvSpPr/>
      </dsp:nvSpPr>
      <dsp:spPr>
        <a:xfrm>
          <a:off x="1293963" y="2140541"/>
          <a:ext cx="550952" cy="88940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1CDE9-0CD0-48C5-8903-416C1156904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92800-1051-47DB-8AFC-B3F012157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327" y="3151"/>
            <a:ext cx="9253527" cy="51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1276350"/>
            <a:ext cx="4495800" cy="1102519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Humaniora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2419350"/>
            <a:ext cx="2514600" cy="76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Title </a:t>
            </a:r>
            <a:r>
              <a:rPr lang="en-US" dirty="0" err="1"/>
              <a:t>Humaniora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5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854" y="-10867"/>
            <a:ext cx="9215508" cy="51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Humaniora</a:t>
            </a:r>
            <a:r>
              <a:rPr lang="en-US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Humaniora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" y="11424"/>
            <a:ext cx="9159746" cy="51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918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667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" y="11424"/>
            <a:ext cx="9159746" cy="51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948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948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854" y="-10867"/>
            <a:ext cx="9215508" cy="51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854" y="-10867"/>
            <a:ext cx="9215508" cy="51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6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12180"/>
            <a:ext cx="9220200" cy="51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424"/>
            <a:ext cx="9164409" cy="51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" y="11424"/>
            <a:ext cx="9159746" cy="51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err="1"/>
              <a:t>Humaniora</a:t>
            </a:r>
            <a:r>
              <a:rPr lang="en-US" dirty="0"/>
              <a:t>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</a:t>
            </a:r>
            <a:r>
              <a:rPr lang="en-US" dirty="0" err="1"/>
              <a:t>Humaniora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C1AB-FF32-45C2-BCCA-B858E5575CA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9749-A996-4097-BEC1-627B26B2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undi@bsi.uin-malang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971550"/>
            <a:ext cx="6324600" cy="1102519"/>
          </a:xfrm>
        </p:spPr>
        <p:txBody>
          <a:bodyPr/>
          <a:lstStyle/>
          <a:p>
            <a:r>
              <a:rPr lang="en-US" sz="3200" dirty="0" err="1">
                <a:latin typeface="Arial Black" pitchFamily="34" charset="0"/>
              </a:rPr>
              <a:t>Menulis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Artikel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untuk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Jurnal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Bereputasi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2419350"/>
            <a:ext cx="4419600" cy="20574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Mundi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Rahayu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UIN Maulana Malik Ibrahim Malang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mundi@bsi.uin-malang.ac.id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Workshop ALTI, 2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Maret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2021</a:t>
            </a:r>
          </a:p>
        </p:txBody>
      </p:sp>
      <p:pic>
        <p:nvPicPr>
          <p:cNvPr id="1026" name="Picture 2" descr="E:\! DESIGN NEW\kop fak humaniora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3350"/>
            <a:ext cx="3508062" cy="5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1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" y="514350"/>
            <a:ext cx="7543800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cap="none" dirty="0"/>
              <a:t>Literature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951738" y="1352550"/>
            <a:ext cx="7086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current state of the literature (the last 5 years)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 to demonstrate the relevance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up to date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with material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0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8150"/>
            <a:ext cx="7504938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cap="none" dirty="0"/>
              <a:t>Method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951738" y="1352550"/>
            <a:ext cx="70866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complete as possible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with material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2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FB89-6E3F-4D2C-8F68-13DB5649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2950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0" dirty="0"/>
              <a:t>Result and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3F258-767D-402A-80A2-F5059B6A1679}"/>
              </a:ext>
            </a:extLst>
          </p:cNvPr>
          <p:cNvSpPr txBox="1"/>
          <p:nvPr/>
        </p:nvSpPr>
        <p:spPr>
          <a:xfrm rot="352204">
            <a:off x="685800" y="1524000"/>
            <a:ext cx="457962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Data 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C03E2-AF0D-45CA-B531-9265C14059A8}"/>
              </a:ext>
            </a:extLst>
          </p:cNvPr>
          <p:cNvSpPr txBox="1"/>
          <p:nvPr/>
        </p:nvSpPr>
        <p:spPr>
          <a:xfrm rot="21194398">
            <a:off x="3300651" y="2078205"/>
            <a:ext cx="457962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Discussion: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Analisis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Finding pattern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Comparison contrast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Interpretation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5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1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" y="51435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b="0" cap="none" dirty="0">
                <a:solidFill>
                  <a:prstClr val="black"/>
                </a:solidFill>
                <a:ea typeface="+mn-ea"/>
                <a:cs typeface="+mn-cs"/>
              </a:rPr>
              <a:t>Content Check List</a:t>
            </a:r>
            <a:br>
              <a:rPr lang="en-US" b="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cap="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951738" y="1352550"/>
            <a:ext cx="7086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your article: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 sequenced?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Analytically adequate?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Theoretically adequate?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Stylistically adequate?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Original/not published elsewhere?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Proof 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42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" y="51435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3100" b="0" cap="none" dirty="0">
                <a:solidFill>
                  <a:prstClr val="black"/>
                </a:solidFill>
                <a:ea typeface="+mn-ea"/>
                <a:cs typeface="+mn-cs"/>
              </a:rPr>
              <a:t>Some Other Check List</a:t>
            </a:r>
            <a:br>
              <a:rPr lang="en-US" b="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cap="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951738" y="1352550"/>
            <a:ext cx="7086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the introduction state the contribution the article is making?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the article have appeal to the readership?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Does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article justify the findings and why they matter and for whom?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the article present new information?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the conclusion restate and reinforce what is being said?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3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419350"/>
            <a:ext cx="4495800" cy="1102519"/>
          </a:xfrm>
        </p:spPr>
        <p:txBody>
          <a:bodyPr/>
          <a:lstStyle/>
          <a:p>
            <a:r>
              <a:rPr lang="en-US" sz="4800" dirty="0"/>
              <a:t>Thank You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1581150"/>
            <a:ext cx="2514600" cy="110251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9600" b="1" cap="none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شكرا</a:t>
            </a:r>
            <a:endParaRPr lang="en-US" sz="9600" b="1" cap="none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7772400" cy="1021556"/>
          </a:xfrm>
        </p:spPr>
        <p:txBody>
          <a:bodyPr>
            <a:normAutofit/>
          </a:bodyPr>
          <a:lstStyle/>
          <a:p>
            <a:r>
              <a:rPr lang="en-US" cap="none" dirty="0"/>
              <a:t>How to Start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3ABE45-B208-4232-A21C-76EB0610E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890067"/>
              </p:ext>
            </p:extLst>
          </p:nvPr>
        </p:nvGraphicFramePr>
        <p:xfrm>
          <a:off x="1600200" y="1532096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39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379D-5429-4F51-98DE-6A9B4716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0550"/>
            <a:ext cx="7772400" cy="1021556"/>
          </a:xfrm>
        </p:spPr>
        <p:txBody>
          <a:bodyPr/>
          <a:lstStyle/>
          <a:p>
            <a:r>
              <a:rPr lang="en-US" cap="none" dirty="0"/>
              <a:t>Know the Journal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2DC9B-5B9B-4104-8293-093406BD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5" y="1504950"/>
            <a:ext cx="5499069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" y="514350"/>
            <a:ext cx="7543800" cy="914400"/>
          </a:xfrm>
        </p:spPr>
        <p:txBody>
          <a:bodyPr>
            <a:normAutofit/>
          </a:bodyPr>
          <a:lstStyle/>
          <a:p>
            <a:r>
              <a:rPr lang="en-US" cap="none" dirty="0" err="1"/>
              <a:t>Jenis</a:t>
            </a:r>
            <a:r>
              <a:rPr lang="en-US" cap="none" dirty="0"/>
              <a:t> </a:t>
            </a:r>
            <a:r>
              <a:rPr lang="en-US" cap="none" dirty="0" err="1"/>
              <a:t>Artikel</a:t>
            </a:r>
            <a:endParaRPr lang="en-US" cap="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951738" y="1352550"/>
            <a:ext cx="7086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Research article : +/- 6,000 words</a:t>
            </a:r>
          </a:p>
          <a:p>
            <a:r>
              <a:rPr lang="en-US" dirty="0"/>
              <a:t>2. Short reports or letters or brief communications (brief reports of data from original research that will likely stimulate further research in the field) </a:t>
            </a:r>
          </a:p>
          <a:p>
            <a:r>
              <a:rPr lang="en-US" dirty="0"/>
              <a:t>3. Review articles: (a comprehensive and critical summary of research on a certain topic written by leaders in a particular discipline)  8,000 – 40,000 words</a:t>
            </a:r>
          </a:p>
          <a:p>
            <a:r>
              <a:rPr lang="en-US" dirty="0"/>
              <a:t>4. Case studies (specific instances of interesting phenomena)</a:t>
            </a:r>
          </a:p>
          <a:p>
            <a:r>
              <a:rPr lang="en-US" dirty="0"/>
              <a:t>5. Methodologies or method (a new experimental method, test or procedure)</a:t>
            </a:r>
          </a:p>
          <a:p>
            <a:r>
              <a:rPr lang="en-US" dirty="0"/>
              <a:t>6. Commentary (essays that present a personal point of view critiquing widespread notions)  +/-2,000 words</a:t>
            </a:r>
          </a:p>
          <a:p>
            <a:r>
              <a:rPr lang="en-US" dirty="0"/>
              <a:t>7. Book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3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Naskah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7241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Title </a:t>
            </a:r>
          </a:p>
          <a:p>
            <a:r>
              <a:rPr lang="en-US" dirty="0"/>
              <a:t>Author’s name and affiliation</a:t>
            </a:r>
          </a:p>
          <a:p>
            <a:r>
              <a:rPr lang="en-US" dirty="0"/>
              <a:t>Abstract</a:t>
            </a:r>
          </a:p>
          <a:p>
            <a:r>
              <a:rPr lang="en-US" dirty="0"/>
              <a:t>Body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Footnotes</a:t>
            </a:r>
          </a:p>
          <a:p>
            <a:r>
              <a:rPr lang="en-US" dirty="0"/>
              <a:t>Appendices </a:t>
            </a:r>
          </a:p>
          <a:p>
            <a:r>
              <a:rPr lang="en-US" dirty="0"/>
              <a:t>Supplemental materials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599"/>
            <a:ext cx="4038600" cy="27241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Body of Manuscript: (IMRAD)</a:t>
            </a:r>
          </a:p>
          <a:p>
            <a:r>
              <a:rPr lang="en-US" b="1" dirty="0"/>
              <a:t>Introduction </a:t>
            </a:r>
          </a:p>
          <a:p>
            <a:r>
              <a:rPr lang="en-US" b="1" dirty="0"/>
              <a:t>Method </a:t>
            </a:r>
          </a:p>
          <a:p>
            <a:r>
              <a:rPr lang="en-US" b="1" dirty="0"/>
              <a:t>Results </a:t>
            </a:r>
          </a:p>
          <a:p>
            <a:r>
              <a:rPr lang="en-US" b="1" dirty="0"/>
              <a:t>Discussion </a:t>
            </a:r>
          </a:p>
          <a:p>
            <a:r>
              <a:rPr lang="en-US" b="1" dirty="0"/>
              <a:t>Implication/recommendation</a:t>
            </a:r>
          </a:p>
          <a:p>
            <a:r>
              <a:rPr lang="en-US" b="1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" y="514350"/>
            <a:ext cx="7543800" cy="914400"/>
          </a:xfrm>
        </p:spPr>
        <p:txBody>
          <a:bodyPr>
            <a:normAutofit/>
          </a:bodyPr>
          <a:lstStyle/>
          <a:p>
            <a:r>
              <a:rPr lang="en-US" cap="none" dirty="0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951738" y="1352550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Concise, accurate and informative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Titles are often used by search engines so that title needs to be specific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Journal’s scope </a:t>
            </a:r>
          </a:p>
        </p:txBody>
      </p:sp>
    </p:spTree>
    <p:extLst>
      <p:ext uri="{BB962C8B-B14F-4D97-AF65-F5344CB8AC3E}">
        <p14:creationId xmlns:p14="http://schemas.microsoft.com/office/powerpoint/2010/main" val="186082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" y="514350"/>
            <a:ext cx="7543800" cy="914400"/>
          </a:xfrm>
        </p:spPr>
        <p:txBody>
          <a:bodyPr>
            <a:normAutofit/>
          </a:bodyPr>
          <a:lstStyle/>
          <a:p>
            <a:r>
              <a:rPr lang="en-US" cap="none" dirty="0"/>
              <a:t>Abstract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1371600" y="1352551"/>
            <a:ext cx="6666738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Approximately 100-250 words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be accurate as a reflection of what is in your article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be self-contained, without abbreviations, footnotes, or incomplete references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 at end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CD36B-C5DE-4BC2-992E-693023E72B06}"/>
              </a:ext>
            </a:extLst>
          </p:cNvPr>
          <p:cNvSpPr txBox="1"/>
          <p:nvPr/>
        </p:nvSpPr>
        <p:spPr>
          <a:xfrm>
            <a:off x="2819400" y="2876550"/>
            <a:ext cx="228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Method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Purpose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Key results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Implication </a:t>
            </a:r>
          </a:p>
        </p:txBody>
      </p:sp>
    </p:spTree>
    <p:extLst>
      <p:ext uri="{BB962C8B-B14F-4D97-AF65-F5344CB8AC3E}">
        <p14:creationId xmlns:p14="http://schemas.microsoft.com/office/powerpoint/2010/main" val="171303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062D-A231-4C99-B32A-B19E042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" y="514350"/>
            <a:ext cx="7543800" cy="914400"/>
          </a:xfrm>
        </p:spPr>
        <p:txBody>
          <a:bodyPr>
            <a:normAutofit/>
          </a:bodyPr>
          <a:lstStyle/>
          <a:p>
            <a:r>
              <a:rPr lang="en-US" cap="none" dirty="0"/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A457-FD11-4375-9084-6B8515F6C6DE}"/>
              </a:ext>
            </a:extLst>
          </p:cNvPr>
          <p:cNvSpPr txBox="1"/>
          <p:nvPr/>
        </p:nvSpPr>
        <p:spPr>
          <a:xfrm>
            <a:off x="951738" y="1352550"/>
            <a:ext cx="7086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Specific problems – engaging the readers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Review of related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Relevant implication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Key variables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89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shop ALTI 2 Maret" id="{9231D396-2E5A-4A2A-B74D-AEB78882B2D4}" vid="{39D8C3B0-F9F9-435C-B42A-9E4CB2A44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408</Words>
  <Application>Microsoft Office PowerPoint</Application>
  <PresentationFormat>On-screen Show (16:9)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Office Theme</vt:lpstr>
      <vt:lpstr>Menulis Artikel untuk Jurnal Bereputasi</vt:lpstr>
      <vt:lpstr>PowerPoint Presentation</vt:lpstr>
      <vt:lpstr>How to Start</vt:lpstr>
      <vt:lpstr>Know the Journal</vt:lpstr>
      <vt:lpstr>Jenis Artikel</vt:lpstr>
      <vt:lpstr>Naskah Jurnal</vt:lpstr>
      <vt:lpstr>Title</vt:lpstr>
      <vt:lpstr>Abstract</vt:lpstr>
      <vt:lpstr>Introduction</vt:lpstr>
      <vt:lpstr>Literature Review</vt:lpstr>
      <vt:lpstr>Method</vt:lpstr>
      <vt:lpstr>Result and Discussion</vt:lpstr>
      <vt:lpstr>PowerPoint Presentation</vt:lpstr>
      <vt:lpstr>Content Check List </vt:lpstr>
      <vt:lpstr>Some Other Check List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20</cp:revision>
  <dcterms:created xsi:type="dcterms:W3CDTF">2021-02-16T05:07:42Z</dcterms:created>
  <dcterms:modified xsi:type="dcterms:W3CDTF">2021-03-01T14:07:45Z</dcterms:modified>
</cp:coreProperties>
</file>