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1"/>
  </p:sldMasterIdLst>
  <p:sldIdLst>
    <p:sldId id="256" r:id="rId2"/>
    <p:sldId id="257" r:id="rId3"/>
    <p:sldId id="405" r:id="rId4"/>
    <p:sldId id="258" r:id="rId5"/>
    <p:sldId id="283" r:id="rId6"/>
    <p:sldId id="347" r:id="rId7"/>
    <p:sldId id="360" r:id="rId8"/>
    <p:sldId id="398" r:id="rId9"/>
    <p:sldId id="403" r:id="rId10"/>
    <p:sldId id="406" r:id="rId11"/>
    <p:sldId id="414" r:id="rId12"/>
    <p:sldId id="408" r:id="rId13"/>
    <p:sldId id="409" r:id="rId14"/>
    <p:sldId id="410" r:id="rId15"/>
    <p:sldId id="411" r:id="rId16"/>
    <p:sldId id="412" r:id="rId17"/>
    <p:sldId id="41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23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0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1013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8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366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64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1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575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33744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2953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83017" y="371297"/>
            <a:ext cx="1071370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3" name="Group 62"/>
          <p:cNvGrpSpPr/>
          <p:nvPr userDrawn="1"/>
        </p:nvGrpSpPr>
        <p:grpSpPr>
          <a:xfrm>
            <a:off x="1" y="0"/>
            <a:ext cx="941696" cy="6858000"/>
            <a:chOff x="1" y="0"/>
            <a:chExt cx="941696" cy="6858000"/>
          </a:xfrm>
        </p:grpSpPr>
        <p:sp>
          <p:nvSpPr>
            <p:cNvPr id="56" name="Parallelogram 55"/>
            <p:cNvSpPr/>
            <p:nvPr userDrawn="1"/>
          </p:nvSpPr>
          <p:spPr>
            <a:xfrm>
              <a:off x="1" y="0"/>
              <a:ext cx="941696" cy="6858000"/>
            </a:xfrm>
            <a:prstGeom prst="parallelogram">
              <a:avLst>
                <a:gd name="adj" fmla="val 7644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 userDrawn="1"/>
          </p:nvSpPr>
          <p:spPr>
            <a:xfrm>
              <a:off x="1" y="0"/>
              <a:ext cx="591508" cy="5634764"/>
            </a:xfrm>
            <a:custGeom>
              <a:avLst/>
              <a:gdLst>
                <a:gd name="connsiteX0" fmla="*/ 369729 w 591508"/>
                <a:gd name="connsiteY0" fmla="*/ 0 h 5634764"/>
                <a:gd name="connsiteX1" fmla="*/ 591508 w 591508"/>
                <a:gd name="connsiteY1" fmla="*/ 0 h 5634764"/>
                <a:gd name="connsiteX2" fmla="*/ 0 w 591508"/>
                <a:gd name="connsiteY2" fmla="*/ 5634764 h 5634764"/>
                <a:gd name="connsiteX3" fmla="*/ 0 w 591508"/>
                <a:gd name="connsiteY3" fmla="*/ 3522075 h 563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508" h="5634764">
                  <a:moveTo>
                    <a:pt x="369729" y="0"/>
                  </a:moveTo>
                  <a:lnTo>
                    <a:pt x="591508" y="0"/>
                  </a:lnTo>
                  <a:lnTo>
                    <a:pt x="0" y="5634764"/>
                  </a:lnTo>
                  <a:lnTo>
                    <a:pt x="0" y="35220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 userDrawn="1"/>
          </p:nvSpPr>
          <p:spPr>
            <a:xfrm>
              <a:off x="1" y="0"/>
              <a:ext cx="241321" cy="2298848"/>
            </a:xfrm>
            <a:custGeom>
              <a:avLst/>
              <a:gdLst>
                <a:gd name="connsiteX0" fmla="*/ 19542 w 241321"/>
                <a:gd name="connsiteY0" fmla="*/ 0 h 2298848"/>
                <a:gd name="connsiteX1" fmla="*/ 241321 w 241321"/>
                <a:gd name="connsiteY1" fmla="*/ 0 h 2298848"/>
                <a:gd name="connsiteX2" fmla="*/ 0 w 241321"/>
                <a:gd name="connsiteY2" fmla="*/ 2298848 h 2298848"/>
                <a:gd name="connsiteX3" fmla="*/ 0 w 241321"/>
                <a:gd name="connsiteY3" fmla="*/ 186159 h 229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321" h="2298848">
                  <a:moveTo>
                    <a:pt x="19542" y="0"/>
                  </a:moveTo>
                  <a:lnTo>
                    <a:pt x="241321" y="0"/>
                  </a:lnTo>
                  <a:lnTo>
                    <a:pt x="0" y="2298848"/>
                  </a:lnTo>
                  <a:lnTo>
                    <a:pt x="0" y="1861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 userDrawn="1"/>
        </p:nvGrpSpPr>
        <p:grpSpPr>
          <a:xfrm rot="10800000">
            <a:off x="11250304" y="0"/>
            <a:ext cx="941696" cy="6858000"/>
            <a:chOff x="1" y="0"/>
            <a:chExt cx="941696" cy="6858000"/>
          </a:xfrm>
          <a:solidFill>
            <a:schemeClr val="accent2">
              <a:alpha val="11000"/>
            </a:schemeClr>
          </a:solidFill>
        </p:grpSpPr>
        <p:sp>
          <p:nvSpPr>
            <p:cNvPr id="69" name="Parallelogram 68"/>
            <p:cNvSpPr/>
            <p:nvPr userDrawn="1"/>
          </p:nvSpPr>
          <p:spPr>
            <a:xfrm>
              <a:off x="1" y="0"/>
              <a:ext cx="941696" cy="6858000"/>
            </a:xfrm>
            <a:prstGeom prst="parallelogram">
              <a:avLst>
                <a:gd name="adj" fmla="val 7644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 userDrawn="1"/>
          </p:nvSpPr>
          <p:spPr>
            <a:xfrm>
              <a:off x="1" y="0"/>
              <a:ext cx="591508" cy="5634764"/>
            </a:xfrm>
            <a:custGeom>
              <a:avLst/>
              <a:gdLst>
                <a:gd name="connsiteX0" fmla="*/ 369729 w 591508"/>
                <a:gd name="connsiteY0" fmla="*/ 0 h 5634764"/>
                <a:gd name="connsiteX1" fmla="*/ 591508 w 591508"/>
                <a:gd name="connsiteY1" fmla="*/ 0 h 5634764"/>
                <a:gd name="connsiteX2" fmla="*/ 0 w 591508"/>
                <a:gd name="connsiteY2" fmla="*/ 5634764 h 5634764"/>
                <a:gd name="connsiteX3" fmla="*/ 0 w 591508"/>
                <a:gd name="connsiteY3" fmla="*/ 3522075 h 563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508" h="5634764">
                  <a:moveTo>
                    <a:pt x="369729" y="0"/>
                  </a:moveTo>
                  <a:lnTo>
                    <a:pt x="591508" y="0"/>
                  </a:lnTo>
                  <a:lnTo>
                    <a:pt x="0" y="5634764"/>
                  </a:lnTo>
                  <a:lnTo>
                    <a:pt x="0" y="35220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 userDrawn="1"/>
          </p:nvSpPr>
          <p:spPr>
            <a:xfrm>
              <a:off x="1" y="0"/>
              <a:ext cx="241321" cy="2298848"/>
            </a:xfrm>
            <a:custGeom>
              <a:avLst/>
              <a:gdLst>
                <a:gd name="connsiteX0" fmla="*/ 19542 w 241321"/>
                <a:gd name="connsiteY0" fmla="*/ 0 h 2298848"/>
                <a:gd name="connsiteX1" fmla="*/ 241321 w 241321"/>
                <a:gd name="connsiteY1" fmla="*/ 0 h 2298848"/>
                <a:gd name="connsiteX2" fmla="*/ 0 w 241321"/>
                <a:gd name="connsiteY2" fmla="*/ 2298848 h 2298848"/>
                <a:gd name="connsiteX3" fmla="*/ 0 w 241321"/>
                <a:gd name="connsiteY3" fmla="*/ 186159 h 229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321" h="2298848">
                  <a:moveTo>
                    <a:pt x="19542" y="0"/>
                  </a:moveTo>
                  <a:lnTo>
                    <a:pt x="241321" y="0"/>
                  </a:lnTo>
                  <a:lnTo>
                    <a:pt x="0" y="2298848"/>
                  </a:lnTo>
                  <a:lnTo>
                    <a:pt x="0" y="1861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390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82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09075" y="212650"/>
            <a:ext cx="11081083" cy="10626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>
            <a:off x="216574" y="212650"/>
            <a:ext cx="11068334" cy="937485"/>
          </a:xfrm>
          <a:custGeom>
            <a:avLst/>
            <a:gdLst>
              <a:gd name="connsiteX0" fmla="*/ 0 w 11068334"/>
              <a:gd name="connsiteY0" fmla="*/ 0 h 937485"/>
              <a:gd name="connsiteX1" fmla="*/ 11068334 w 11068334"/>
              <a:gd name="connsiteY1" fmla="*/ 0 h 937485"/>
              <a:gd name="connsiteX2" fmla="*/ 11068334 w 11068334"/>
              <a:gd name="connsiteY2" fmla="*/ 423015 h 937485"/>
              <a:gd name="connsiteX3" fmla="*/ 10994064 w 11068334"/>
              <a:gd name="connsiteY3" fmla="*/ 680485 h 937485"/>
              <a:gd name="connsiteX4" fmla="*/ 10795473 w 11068334"/>
              <a:gd name="connsiteY4" fmla="*/ 937485 h 937485"/>
              <a:gd name="connsiteX5" fmla="*/ 0 w 11068334"/>
              <a:gd name="connsiteY5" fmla="*/ 937485 h 93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334" h="937485">
                <a:moveTo>
                  <a:pt x="0" y="0"/>
                </a:moveTo>
                <a:lnTo>
                  <a:pt x="11068334" y="0"/>
                </a:lnTo>
                <a:lnTo>
                  <a:pt x="11068334" y="423015"/>
                </a:lnTo>
                <a:lnTo>
                  <a:pt x="10994064" y="680485"/>
                </a:lnTo>
                <a:lnTo>
                  <a:pt x="10795473" y="937485"/>
                </a:lnTo>
                <a:lnTo>
                  <a:pt x="0" y="9374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833" y="328764"/>
            <a:ext cx="100371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" r="-1"/>
          <a:stretch/>
        </p:blipFill>
        <p:spPr>
          <a:xfrm flipH="1">
            <a:off x="10635913" y="0"/>
            <a:ext cx="1475237" cy="126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5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3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0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9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30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095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5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98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undi@bsi.uin-malang.ac.i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2D7B3-3293-4F1A-A852-8AB3AC359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8400" y="812801"/>
            <a:ext cx="8574622" cy="261619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DEVELOPING LITERACY-BASED ENGLISH TEACHING</a:t>
            </a:r>
            <a:endParaRPr lang="en-ID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C0E14-4637-4A61-840A-C2D9340270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DR. MUNDI RAHAYU, M.HUM</a:t>
            </a:r>
          </a:p>
          <a:p>
            <a:r>
              <a:rPr lang="en-US" sz="2400" b="1" dirty="0">
                <a:hlinkClick r:id="rId2"/>
              </a:rPr>
              <a:t>mundi@bsi.uin-malang.ac.id</a:t>
            </a:r>
            <a:endParaRPr lang="en-US" sz="2400" b="1" dirty="0"/>
          </a:p>
          <a:p>
            <a:r>
              <a:rPr lang="en-US" sz="2400" b="1" dirty="0"/>
              <a:t>082336541811</a:t>
            </a:r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1386536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41831F-6CF1-400F-8A18-AF55572795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Very Hungry Caterpillar - Animated Film</a:t>
            </a:r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B36516-BBFB-466A-A820-FEBF97E76877}"/>
              </a:ext>
            </a:extLst>
          </p:cNvPr>
          <p:cNvSpPr txBox="1"/>
          <p:nvPr/>
        </p:nvSpPr>
        <p:spPr>
          <a:xfrm>
            <a:off x="2674089" y="1792990"/>
            <a:ext cx="6113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https://youtu.be/75NQK-Sm1YY</a:t>
            </a:r>
          </a:p>
        </p:txBody>
      </p:sp>
    </p:spTree>
    <p:extLst>
      <p:ext uri="{BB962C8B-B14F-4D97-AF65-F5344CB8AC3E}">
        <p14:creationId xmlns:p14="http://schemas.microsoft.com/office/powerpoint/2010/main" val="228349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DED01B-AD76-4FFA-8B15-E476CD42A2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4C4DFE-1574-4E6F-9E7E-64E008326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996" y="333374"/>
            <a:ext cx="4954771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79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C9503-8FE5-4F0D-AB6B-A35D0E45D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4" y="686388"/>
            <a:ext cx="8596668" cy="1320800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4AE02-A210-4BBE-9E73-60D72D19B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6E78AA2-359A-49E2-AD2D-E7F40534E1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633928" y="728204"/>
            <a:ext cx="5557286" cy="547365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ADF41D-0C69-4320-B29D-3C9A16C33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F13BBF4-F054-4E8C-B394-8B2DDBFE20B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88206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26F3D-9534-4F7F-B3B1-33DA42AB5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228EF-492B-4B82-A1E0-2710F31B61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10CE7-4506-4D9F-BBFA-97E309FBA1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C6A66D-B306-43C4-96C6-425E7F20E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AD2A27-D51D-420A-8460-C19A4944E37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43433B-5C08-4B2C-9B87-9A72974B5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28" y="564114"/>
            <a:ext cx="5574278" cy="55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79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6980F-5D82-45BE-AAA3-D253B5665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B281B-C402-4E09-9100-9A60C8CC9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D041EAA-1905-4773-AD9D-375E976FB4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449770" y="1100947"/>
            <a:ext cx="5303856" cy="471561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767CE9-AFE9-4295-AB26-63DCDA008F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2CE0EE-C0BB-4EB0-9080-4272DE05300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5075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5BEBF-E2C4-46F6-9F7B-6A946347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F950F-807B-4079-A6D8-EF88AADD0D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BC6CDB4-74AE-4C26-8DC4-B570A1BA0E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94278" y="1191067"/>
            <a:ext cx="5872163" cy="470922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F36305-C853-4930-AAD5-FAC67E5F37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E2703D-7B7A-4FB0-A6C9-EB6F22822EE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28116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A538D-B632-4999-9749-9ADF9D463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8B2DC-79B1-47FC-B61A-2E5A15537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6BEE3BA-11CD-4DA8-AFED-AEB4EFC86E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-115982" y="1504421"/>
            <a:ext cx="5769070" cy="418561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D3A5AA-AE13-4F0D-8CC9-0D9CA00DA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C57A3F-C8E4-4FC3-88C2-093EE8B0FFC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3615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87262-8311-46B7-A37D-69DA97863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E893D-FADE-4FCC-B83B-D4BDC44779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7C00318-93B0-43A8-B2B5-9AF9368B3E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203530" y="1081816"/>
            <a:ext cx="5872163" cy="492773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14DCF-5DD5-48D7-A4C2-6F6686B871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E78A52-8775-451A-BE59-C8BC88DCE7F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8208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4A7CF-60EA-4094-AC31-82AC95C9E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7D848-2D6D-4AFA-8BF9-D8BC7119C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LITERACY IN DIGITAL ERA</a:t>
            </a:r>
          </a:p>
          <a:p>
            <a:pPr lvl="1"/>
            <a:r>
              <a:rPr lang="en-US" dirty="0"/>
              <a:t>LITERACY</a:t>
            </a:r>
          </a:p>
          <a:p>
            <a:pPr lvl="1"/>
            <a:r>
              <a:rPr lang="en-US" dirty="0"/>
              <a:t>SHIFTS IN DIGITAL ERA</a:t>
            </a:r>
          </a:p>
          <a:p>
            <a:r>
              <a:rPr lang="en-US" dirty="0"/>
              <a:t>LITERACY FOR CHILDREN</a:t>
            </a:r>
          </a:p>
          <a:p>
            <a:pPr lvl="1"/>
            <a:r>
              <a:rPr lang="en-US" dirty="0"/>
              <a:t>CHARACTERISTICS</a:t>
            </a:r>
          </a:p>
          <a:p>
            <a:pPr lvl="1"/>
            <a:endParaRPr lang="en-US" dirty="0"/>
          </a:p>
          <a:p>
            <a:r>
              <a:rPr lang="en-US" dirty="0"/>
              <a:t>LITERACY-BASED ENGLISH TEACHING</a:t>
            </a:r>
          </a:p>
          <a:p>
            <a:endParaRPr lang="en-US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3956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B062-39D5-4591-B567-3C0AD0C83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LITERACY IN SHIFT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5CC7C-C58C-418E-8611-0E50C7206B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OLD</a:t>
            </a:r>
          </a:p>
          <a:p>
            <a:r>
              <a:rPr lang="en-US" sz="2400" dirty="0"/>
              <a:t>able to read and</a:t>
            </a:r>
          </a:p>
          <a:p>
            <a:r>
              <a:rPr lang="en-US" sz="2400" dirty="0"/>
              <a:t>Able to write</a:t>
            </a:r>
          </a:p>
          <a:p>
            <a:r>
              <a:rPr lang="en-US" sz="2400" dirty="0"/>
              <a:t>respond texts for comprehension</a:t>
            </a:r>
          </a:p>
          <a:p>
            <a:endParaRPr lang="en-US" dirty="0"/>
          </a:p>
          <a:p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C0BDE-04A1-44E2-9D8A-6726B5CC17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NOW</a:t>
            </a:r>
          </a:p>
          <a:p>
            <a:r>
              <a:rPr lang="en-US" dirty="0"/>
              <a:t>read the words for the world (Freire)</a:t>
            </a:r>
          </a:p>
          <a:p>
            <a:r>
              <a:rPr lang="en-US" dirty="0"/>
              <a:t>To understand text critically, to be skeptical of the hidden agenda behind the texts. To read between the lines.</a:t>
            </a:r>
          </a:p>
          <a:p>
            <a:r>
              <a:rPr lang="en-US" dirty="0"/>
              <a:t>To be able to take a position towards texts (to accept, to accept with notes, to reject with notes, to totally reject, to trash)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6053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CAD77-AB3B-48E7-A2C1-CEC486E24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LITERACY IN DIGITAL ERA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20FCB-4AF6-40E2-9C72-E2EC9F927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4" name="Picture 4" descr="Digital Citizenship - Lessons - Tes Teach">
            <a:extLst>
              <a:ext uri="{FF2B5EF4-FFF2-40B4-BE49-F238E27FC236}">
                <a16:creationId xmlns:a16="http://schemas.microsoft.com/office/drawing/2014/main" id="{0B1212BE-92F0-479C-BD3C-F0433DD21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08" y="1654107"/>
            <a:ext cx="7002707" cy="489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16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Foundational Literacies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A51B80-BE25-4B58-AC7D-C71E941EEBE4}"/>
              </a:ext>
            </a:extLst>
          </p:cNvPr>
          <p:cNvSpPr/>
          <p:nvPr/>
        </p:nvSpPr>
        <p:spPr>
          <a:xfrm>
            <a:off x="1846245" y="3857774"/>
            <a:ext cx="1728733" cy="256208"/>
          </a:xfrm>
          <a:custGeom>
            <a:avLst/>
            <a:gdLst/>
            <a:ahLst/>
            <a:cxnLst/>
            <a:rect l="l" t="t" r="r" b="b"/>
            <a:pathLst>
              <a:path w="1008112" h="256208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986BA66-5F1C-4613-8A98-78837CA2D37C}"/>
              </a:ext>
            </a:extLst>
          </p:cNvPr>
          <p:cNvSpPr/>
          <p:nvPr/>
        </p:nvSpPr>
        <p:spPr>
          <a:xfrm rot="10800000">
            <a:off x="3574980" y="3756879"/>
            <a:ext cx="1728733" cy="256208"/>
          </a:xfrm>
          <a:custGeom>
            <a:avLst/>
            <a:gdLst/>
            <a:ahLst/>
            <a:cxnLst/>
            <a:rect l="l" t="t" r="r" b="b"/>
            <a:pathLst>
              <a:path w="1008112" h="256208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1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FDE795C-A164-4C18-9B13-0560F1A1BE01}"/>
              </a:ext>
            </a:extLst>
          </p:cNvPr>
          <p:cNvSpPr/>
          <p:nvPr/>
        </p:nvSpPr>
        <p:spPr>
          <a:xfrm>
            <a:off x="5303714" y="3872320"/>
            <a:ext cx="1728733" cy="256208"/>
          </a:xfrm>
          <a:custGeom>
            <a:avLst/>
            <a:gdLst/>
            <a:ahLst/>
            <a:cxnLst/>
            <a:rect l="l" t="t" r="r" b="b"/>
            <a:pathLst>
              <a:path w="1008112" h="256208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60D5D23-3D68-4635-A865-F740063117A5}"/>
              </a:ext>
            </a:extLst>
          </p:cNvPr>
          <p:cNvSpPr/>
          <p:nvPr/>
        </p:nvSpPr>
        <p:spPr>
          <a:xfrm rot="10800000">
            <a:off x="7032447" y="3756879"/>
            <a:ext cx="1728733" cy="256208"/>
          </a:xfrm>
          <a:custGeom>
            <a:avLst/>
            <a:gdLst/>
            <a:ahLst/>
            <a:cxnLst/>
            <a:rect l="l" t="t" r="r" b="b"/>
            <a:pathLst>
              <a:path w="1008112" h="256208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1FD1879-391B-4C63-B6CE-7827F96D06C8}"/>
              </a:ext>
            </a:extLst>
          </p:cNvPr>
          <p:cNvSpPr/>
          <p:nvPr/>
        </p:nvSpPr>
        <p:spPr>
          <a:xfrm>
            <a:off x="8761180" y="3872320"/>
            <a:ext cx="1728733" cy="256208"/>
          </a:xfrm>
          <a:custGeom>
            <a:avLst/>
            <a:gdLst/>
            <a:ahLst/>
            <a:cxnLst/>
            <a:rect l="l" t="t" r="r" b="b"/>
            <a:pathLst>
              <a:path w="1008112" h="256208">
                <a:moveTo>
                  <a:pt x="0" y="0"/>
                </a:moveTo>
                <a:lnTo>
                  <a:pt x="1008112" y="0"/>
                </a:lnTo>
                <a:lnTo>
                  <a:pt x="1008112" y="144016"/>
                </a:lnTo>
                <a:lnTo>
                  <a:pt x="569127" y="144016"/>
                </a:lnTo>
                <a:lnTo>
                  <a:pt x="504055" y="256208"/>
                </a:lnTo>
                <a:lnTo>
                  <a:pt x="438984" y="144016"/>
                </a:lnTo>
                <a:lnTo>
                  <a:pt x="0" y="1440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288ADC4-4379-4ED1-915A-5747C7B07EB9}"/>
              </a:ext>
            </a:extLst>
          </p:cNvPr>
          <p:cNvSpPr>
            <a:spLocks noChangeAspect="1"/>
          </p:cNvSpPr>
          <p:nvPr/>
        </p:nvSpPr>
        <p:spPr>
          <a:xfrm>
            <a:off x="2351874" y="2847942"/>
            <a:ext cx="731520" cy="73152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1848157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B85778-BEC9-4445-99D7-2FD776A6DE21}"/>
              </a:ext>
            </a:extLst>
          </p:cNvPr>
          <p:cNvSpPr txBox="1"/>
          <p:nvPr/>
        </p:nvSpPr>
        <p:spPr>
          <a:xfrm>
            <a:off x="1258958" y="4658143"/>
            <a:ext cx="2711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Literacy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39DF76-799E-40BD-8F84-7F135B93AC96}"/>
              </a:ext>
            </a:extLst>
          </p:cNvPr>
          <p:cNvSpPr txBox="1"/>
          <p:nvPr/>
        </p:nvSpPr>
        <p:spPr>
          <a:xfrm>
            <a:off x="3710277" y="1799412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1F3618-7E78-47C4-AC45-B06060E02CDD}"/>
              </a:ext>
            </a:extLst>
          </p:cNvPr>
          <p:cNvSpPr txBox="1"/>
          <p:nvPr/>
        </p:nvSpPr>
        <p:spPr>
          <a:xfrm>
            <a:off x="3710935" y="2216369"/>
            <a:ext cx="1845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Numeracy and Scientific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CCFEC62-430D-4103-B1E3-D077E44D5848}"/>
              </a:ext>
            </a:extLst>
          </p:cNvPr>
          <p:cNvSpPr>
            <a:spLocks noChangeAspect="1"/>
          </p:cNvSpPr>
          <p:nvPr/>
        </p:nvSpPr>
        <p:spPr>
          <a:xfrm>
            <a:off x="4081474" y="4340483"/>
            <a:ext cx="731520" cy="73152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2FC461-44D0-4D17-9BE7-D7C289624559}"/>
              </a:ext>
            </a:extLst>
          </p:cNvPr>
          <p:cNvSpPr>
            <a:spLocks noChangeAspect="1"/>
          </p:cNvSpPr>
          <p:nvPr/>
        </p:nvSpPr>
        <p:spPr>
          <a:xfrm>
            <a:off x="5811074" y="2847942"/>
            <a:ext cx="731520" cy="73152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CE4CDA-91EE-4798-B4C3-B5E79EFBA233}"/>
              </a:ext>
            </a:extLst>
          </p:cNvPr>
          <p:cNvSpPr txBox="1"/>
          <p:nvPr/>
        </p:nvSpPr>
        <p:spPr>
          <a:xfrm>
            <a:off x="5439877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615A35-43C9-43F4-BD5C-96CC7ABD78E3}"/>
              </a:ext>
            </a:extLst>
          </p:cNvPr>
          <p:cNvSpPr txBox="1"/>
          <p:nvPr/>
        </p:nvSpPr>
        <p:spPr>
          <a:xfrm>
            <a:off x="5228503" y="4658143"/>
            <a:ext cx="191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Financial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8CAF5FB-3E18-4835-86C1-47A66A72D932}"/>
              </a:ext>
            </a:extLst>
          </p:cNvPr>
          <p:cNvSpPr>
            <a:spLocks noChangeAspect="1"/>
          </p:cNvSpPr>
          <p:nvPr/>
        </p:nvSpPr>
        <p:spPr>
          <a:xfrm>
            <a:off x="9270274" y="2847942"/>
            <a:ext cx="731520" cy="73152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0C9389-373B-478A-B74E-700AE7A0A2AC}"/>
              </a:ext>
            </a:extLst>
          </p:cNvPr>
          <p:cNvSpPr txBox="1"/>
          <p:nvPr/>
        </p:nvSpPr>
        <p:spPr>
          <a:xfrm>
            <a:off x="8899077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5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F4BFC4-529B-4C64-9FCC-7159B52AD876}"/>
              </a:ext>
            </a:extLst>
          </p:cNvPr>
          <p:cNvSpPr txBox="1"/>
          <p:nvPr/>
        </p:nvSpPr>
        <p:spPr>
          <a:xfrm>
            <a:off x="8459851" y="4658143"/>
            <a:ext cx="232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Cultural and Civic Literacy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7D551A-C045-4DE7-B865-56947E697D2F}"/>
              </a:ext>
            </a:extLst>
          </p:cNvPr>
          <p:cNvSpPr txBox="1"/>
          <p:nvPr/>
        </p:nvSpPr>
        <p:spPr>
          <a:xfrm>
            <a:off x="7169477" y="1796629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05D50E-07A3-4D6B-AA17-6B8C7696BB4E}"/>
              </a:ext>
            </a:extLst>
          </p:cNvPr>
          <p:cNvSpPr txBox="1"/>
          <p:nvPr/>
        </p:nvSpPr>
        <p:spPr>
          <a:xfrm>
            <a:off x="6944850" y="2478627"/>
            <a:ext cx="1918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ICT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725C0F4-C50B-41ED-A73E-5311B2D39730}"/>
              </a:ext>
            </a:extLst>
          </p:cNvPr>
          <p:cNvSpPr>
            <a:spLocks noChangeAspect="1"/>
          </p:cNvSpPr>
          <p:nvPr/>
        </p:nvSpPr>
        <p:spPr>
          <a:xfrm>
            <a:off x="7540674" y="4337700"/>
            <a:ext cx="731520" cy="73152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6" name="Rectangle 9">
            <a:extLst>
              <a:ext uri="{FF2B5EF4-FFF2-40B4-BE49-F238E27FC236}">
                <a16:creationId xmlns:a16="http://schemas.microsoft.com/office/drawing/2014/main" id="{7EA284AE-EF99-4E8D-B81A-09D413372C39}"/>
              </a:ext>
            </a:extLst>
          </p:cNvPr>
          <p:cNvSpPr/>
          <p:nvPr/>
        </p:nvSpPr>
        <p:spPr>
          <a:xfrm>
            <a:off x="2506974" y="3016417"/>
            <a:ext cx="426595" cy="39933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D68CE0A7-6E37-4AF3-AE6E-42E9AF069106}"/>
              </a:ext>
            </a:extLst>
          </p:cNvPr>
          <p:cNvSpPr/>
          <p:nvPr/>
        </p:nvSpPr>
        <p:spPr>
          <a:xfrm>
            <a:off x="4221750" y="4513169"/>
            <a:ext cx="426595" cy="39933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F1B01B61-F959-4730-9F77-FE267A7FEEC1}"/>
              </a:ext>
            </a:extLst>
          </p:cNvPr>
          <p:cNvSpPr/>
          <p:nvPr/>
        </p:nvSpPr>
        <p:spPr>
          <a:xfrm>
            <a:off x="5963536" y="3003557"/>
            <a:ext cx="426595" cy="39933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628AF2A6-69A1-40C6-8777-772389345BB4}"/>
              </a:ext>
            </a:extLst>
          </p:cNvPr>
          <p:cNvSpPr/>
          <p:nvPr/>
        </p:nvSpPr>
        <p:spPr>
          <a:xfrm>
            <a:off x="9422736" y="3029669"/>
            <a:ext cx="426595" cy="39933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Rectangle 9">
            <a:extLst>
              <a:ext uri="{FF2B5EF4-FFF2-40B4-BE49-F238E27FC236}">
                <a16:creationId xmlns:a16="http://schemas.microsoft.com/office/drawing/2014/main" id="{450DE5D0-0C46-43AB-ABD4-1B7A4ABB8F0A}"/>
              </a:ext>
            </a:extLst>
          </p:cNvPr>
          <p:cNvSpPr/>
          <p:nvPr/>
        </p:nvSpPr>
        <p:spPr>
          <a:xfrm>
            <a:off x="7690755" y="4489644"/>
            <a:ext cx="426595" cy="39933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99098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 rot="18900000">
            <a:off x="4712572" y="2219216"/>
            <a:ext cx="2766856" cy="2766856"/>
          </a:xfrm>
          <a:prstGeom prst="frame">
            <a:avLst>
              <a:gd name="adj1" fmla="val 5512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 dirty="0">
              <a:solidFill>
                <a:srgbClr val="00B0F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4604" y="3205153"/>
            <a:ext cx="3175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COMPETENCIES</a:t>
            </a:r>
          </a:p>
        </p:txBody>
      </p:sp>
      <p:sp>
        <p:nvSpPr>
          <p:cNvPr id="8" name="Oval 7"/>
          <p:cNvSpPr/>
          <p:nvPr/>
        </p:nvSpPr>
        <p:spPr>
          <a:xfrm>
            <a:off x="4226020" y="1844957"/>
            <a:ext cx="1200000" cy="120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773695" y="1844957"/>
            <a:ext cx="1200000" cy="120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26020" y="4185584"/>
            <a:ext cx="1200000" cy="120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773695" y="4185584"/>
            <a:ext cx="1200000" cy="120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Rectangle 9"/>
          <p:cNvSpPr/>
          <p:nvPr/>
        </p:nvSpPr>
        <p:spPr>
          <a:xfrm>
            <a:off x="4626446" y="4578320"/>
            <a:ext cx="442831" cy="41452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80017" y="1397754"/>
            <a:ext cx="333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US" sz="2400" b="1" dirty="0">
                <a:solidFill>
                  <a:srgbClr val="00B0F0"/>
                </a:solidFill>
              </a:rPr>
              <a:t>COMMUNICATION</a:t>
            </a:r>
            <a:endParaRPr lang="ko-KR" altLang="en-US" sz="2000" b="1" dirty="0">
              <a:solidFill>
                <a:srgbClr val="00B0F0"/>
              </a:solidFill>
              <a:latin typeface="Arial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52462" y="4427733"/>
            <a:ext cx="3088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/>
              <a:t>COLLABORATION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4062" y="1127776"/>
            <a:ext cx="3167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00B050"/>
                </a:solidFill>
              </a:rPr>
              <a:t>CRITICAL THINKING / PROBLEM SOLVING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81096" y="4427733"/>
            <a:ext cx="3529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FF9900"/>
                </a:solidFill>
              </a:rPr>
              <a:t>CREATIVITY</a:t>
            </a:r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5B5BE97A-6D21-444B-AEDA-86BCFB9997BA}"/>
              </a:ext>
            </a:extLst>
          </p:cNvPr>
          <p:cNvSpPr/>
          <p:nvPr/>
        </p:nvSpPr>
        <p:spPr>
          <a:xfrm>
            <a:off x="4604604" y="2237692"/>
            <a:ext cx="442831" cy="41452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45FE8718-0A06-4D7C-9085-0A920A0E210C}"/>
              </a:ext>
            </a:extLst>
          </p:cNvPr>
          <p:cNvSpPr/>
          <p:nvPr/>
        </p:nvSpPr>
        <p:spPr>
          <a:xfrm>
            <a:off x="7152279" y="2216558"/>
            <a:ext cx="442831" cy="41452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2110198F-C624-4DBF-8CFD-50C73F985F55}"/>
              </a:ext>
            </a:extLst>
          </p:cNvPr>
          <p:cNvSpPr/>
          <p:nvPr/>
        </p:nvSpPr>
        <p:spPr>
          <a:xfrm>
            <a:off x="7152279" y="4579595"/>
            <a:ext cx="442831" cy="41452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2449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05941" y="371297"/>
            <a:ext cx="10713709" cy="72424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CHARACTER QUALITIES</a:t>
            </a:r>
            <a:r>
              <a:rPr lang="id-ID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747A08D-C1A7-4A69-8ECF-B0CEAF2EB47C}"/>
              </a:ext>
            </a:extLst>
          </p:cNvPr>
          <p:cNvSpPr txBox="1"/>
          <p:nvPr/>
        </p:nvSpPr>
        <p:spPr>
          <a:xfrm>
            <a:off x="7735673" y="1676681"/>
            <a:ext cx="3807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7"/>
            <a:r>
              <a:rPr lang="en-US" sz="2000" b="1" dirty="0"/>
              <a:t>SOCIAL AND CULTURAL AWARENESS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FBD26A2-C5D1-4CB2-AD36-F5A7E3309CC6}"/>
              </a:ext>
            </a:extLst>
          </p:cNvPr>
          <p:cNvSpPr txBox="1"/>
          <p:nvPr/>
        </p:nvSpPr>
        <p:spPr>
          <a:xfrm>
            <a:off x="8324445" y="3387202"/>
            <a:ext cx="2991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7"/>
            <a:r>
              <a:rPr lang="en-US" sz="2000" b="1" dirty="0">
                <a:solidFill>
                  <a:srgbClr val="00B050"/>
                </a:solidFill>
              </a:rPr>
              <a:t>LEADERSHIP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0DFA2B1-FE5C-4082-844C-6480A73C0B25}"/>
              </a:ext>
            </a:extLst>
          </p:cNvPr>
          <p:cNvSpPr txBox="1"/>
          <p:nvPr/>
        </p:nvSpPr>
        <p:spPr>
          <a:xfrm>
            <a:off x="7703119" y="4938486"/>
            <a:ext cx="4058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7"/>
            <a:r>
              <a:rPr lang="en-US" sz="2000" b="1" dirty="0">
                <a:solidFill>
                  <a:srgbClr val="00B050"/>
                </a:solidFill>
              </a:rPr>
              <a:t>ADAPTABILITY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5BB5E95-CF29-4DA9-8576-6BE874BD943B}"/>
              </a:ext>
            </a:extLst>
          </p:cNvPr>
          <p:cNvSpPr txBox="1"/>
          <p:nvPr/>
        </p:nvSpPr>
        <p:spPr>
          <a:xfrm>
            <a:off x="1313498" y="2138346"/>
            <a:ext cx="301013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r" defTabSz="914377"/>
            <a:r>
              <a:rPr lang="en-US" sz="2000" b="1" dirty="0">
                <a:solidFill>
                  <a:srgbClr val="00B050"/>
                </a:solidFill>
              </a:rPr>
              <a:t>CURIOSITY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DBF472E-0448-4C74-9C06-5C79E1C13897}"/>
              </a:ext>
            </a:extLst>
          </p:cNvPr>
          <p:cNvSpPr txBox="1"/>
          <p:nvPr/>
        </p:nvSpPr>
        <p:spPr>
          <a:xfrm>
            <a:off x="920461" y="3731133"/>
            <a:ext cx="301013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r"/>
            <a:r>
              <a:rPr lang="en-US" sz="2000" b="1" dirty="0">
                <a:solidFill>
                  <a:srgbClr val="00B050"/>
                </a:solidFill>
              </a:rPr>
              <a:t>INNNITIATIVE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0AB7078-CC11-4C8A-8DD0-410EBA582006}"/>
              </a:ext>
            </a:extLst>
          </p:cNvPr>
          <p:cNvSpPr txBox="1"/>
          <p:nvPr/>
        </p:nvSpPr>
        <p:spPr>
          <a:xfrm>
            <a:off x="938575" y="5222109"/>
            <a:ext cx="3456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000" b="1" dirty="0">
                <a:solidFill>
                  <a:srgbClr val="00B050"/>
                </a:solidFill>
              </a:rPr>
              <a:t>PERSISTENCE</a:t>
            </a:r>
          </a:p>
        </p:txBody>
      </p:sp>
      <p:grpSp>
        <p:nvGrpSpPr>
          <p:cNvPr id="62" name="Group 5">
            <a:extLst>
              <a:ext uri="{FF2B5EF4-FFF2-40B4-BE49-F238E27FC236}">
                <a16:creationId xmlns:a16="http://schemas.microsoft.com/office/drawing/2014/main" id="{127EB873-10AB-4BAB-9765-17584D599124}"/>
              </a:ext>
            </a:extLst>
          </p:cNvPr>
          <p:cNvGrpSpPr/>
          <p:nvPr/>
        </p:nvGrpSpPr>
        <p:grpSpPr>
          <a:xfrm>
            <a:off x="4045862" y="2063165"/>
            <a:ext cx="4100277" cy="3792098"/>
            <a:chOff x="2725841" y="2107539"/>
            <a:chExt cx="3750942" cy="3469019"/>
          </a:xfrm>
        </p:grpSpPr>
        <p:sp>
          <p:nvSpPr>
            <p:cNvPr id="63" name="6-Point Star 6">
              <a:extLst>
                <a:ext uri="{FF2B5EF4-FFF2-40B4-BE49-F238E27FC236}">
                  <a16:creationId xmlns:a16="http://schemas.microsoft.com/office/drawing/2014/main" id="{2A553545-A6F9-4C1B-B7BC-8AB1982C31A1}"/>
                </a:ext>
              </a:extLst>
            </p:cNvPr>
            <p:cNvSpPr/>
            <p:nvPr/>
          </p:nvSpPr>
          <p:spPr>
            <a:xfrm rot="18000000">
              <a:off x="4034093" y="3191853"/>
              <a:ext cx="1105050" cy="1326062"/>
            </a:xfrm>
            <a:prstGeom prst="star6">
              <a:avLst>
                <a:gd name="adj" fmla="val 28869"/>
                <a:gd name="hf" fmla="val 1154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4" name="Down Arrow Callout 7">
              <a:extLst>
                <a:ext uri="{FF2B5EF4-FFF2-40B4-BE49-F238E27FC236}">
                  <a16:creationId xmlns:a16="http://schemas.microsoft.com/office/drawing/2014/main" id="{D3188F16-F827-43DB-BAB2-B9943840AE92}"/>
                </a:ext>
              </a:extLst>
            </p:cNvPr>
            <p:cNvSpPr/>
            <p:nvPr/>
          </p:nvSpPr>
          <p:spPr>
            <a:xfrm rot="1800000">
              <a:off x="4615433" y="2119640"/>
              <a:ext cx="1165578" cy="1379434"/>
            </a:xfrm>
            <a:prstGeom prst="downArrowCallo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5" name="Down Arrow Callout 8">
              <a:extLst>
                <a:ext uri="{FF2B5EF4-FFF2-40B4-BE49-F238E27FC236}">
                  <a16:creationId xmlns:a16="http://schemas.microsoft.com/office/drawing/2014/main" id="{C9D300DD-4CCB-449D-ABFC-ED0953550369}"/>
                </a:ext>
              </a:extLst>
            </p:cNvPr>
            <p:cNvSpPr/>
            <p:nvPr/>
          </p:nvSpPr>
          <p:spPr>
            <a:xfrm rot="12600000">
              <a:off x="3411080" y="4191842"/>
              <a:ext cx="1165578" cy="1379434"/>
            </a:xfrm>
            <a:prstGeom prst="downArrowCallo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6" name="Down Arrow Callout 9">
              <a:extLst>
                <a:ext uri="{FF2B5EF4-FFF2-40B4-BE49-F238E27FC236}">
                  <a16:creationId xmlns:a16="http://schemas.microsoft.com/office/drawing/2014/main" id="{8C911557-B075-4C17-8404-EBE03EF73D04}"/>
                </a:ext>
              </a:extLst>
            </p:cNvPr>
            <p:cNvSpPr/>
            <p:nvPr/>
          </p:nvSpPr>
          <p:spPr>
            <a:xfrm rot="5400000">
              <a:off x="5204277" y="3168880"/>
              <a:ext cx="1165578" cy="1379434"/>
            </a:xfrm>
            <a:prstGeom prst="downArrowCallo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7" name="Down Arrow Callout 10">
              <a:extLst>
                <a:ext uri="{FF2B5EF4-FFF2-40B4-BE49-F238E27FC236}">
                  <a16:creationId xmlns:a16="http://schemas.microsoft.com/office/drawing/2014/main" id="{F12F8996-F22A-4856-A429-67CAC962A713}"/>
                </a:ext>
              </a:extLst>
            </p:cNvPr>
            <p:cNvSpPr/>
            <p:nvPr/>
          </p:nvSpPr>
          <p:spPr>
            <a:xfrm rot="9000000">
              <a:off x="4624426" y="4197124"/>
              <a:ext cx="1165578" cy="1379434"/>
            </a:xfrm>
            <a:prstGeom prst="downArrowCallo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8" name="Down Arrow Callout 11">
              <a:extLst>
                <a:ext uri="{FF2B5EF4-FFF2-40B4-BE49-F238E27FC236}">
                  <a16:creationId xmlns:a16="http://schemas.microsoft.com/office/drawing/2014/main" id="{EAE8B4EF-0185-4CFE-9F98-0B8D091876EA}"/>
                </a:ext>
              </a:extLst>
            </p:cNvPr>
            <p:cNvSpPr/>
            <p:nvPr/>
          </p:nvSpPr>
          <p:spPr>
            <a:xfrm rot="19800000">
              <a:off x="3412619" y="2107539"/>
              <a:ext cx="1165578" cy="1379434"/>
            </a:xfrm>
            <a:prstGeom prst="downArrowCallo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9" name="Down Arrow Callout 12">
              <a:extLst>
                <a:ext uri="{FF2B5EF4-FFF2-40B4-BE49-F238E27FC236}">
                  <a16:creationId xmlns:a16="http://schemas.microsoft.com/office/drawing/2014/main" id="{AC4D4448-BEEC-47FC-8C92-1C10F9C83E06}"/>
                </a:ext>
              </a:extLst>
            </p:cNvPr>
            <p:cNvSpPr/>
            <p:nvPr/>
          </p:nvSpPr>
          <p:spPr>
            <a:xfrm rot="16200000">
              <a:off x="2832769" y="3135784"/>
              <a:ext cx="1165578" cy="1379434"/>
            </a:xfrm>
            <a:prstGeom prst="downArrowCallo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A9AED58D-6428-4F74-9EA2-60AAB3C0D0CE}"/>
              </a:ext>
            </a:extLst>
          </p:cNvPr>
          <p:cNvSpPr txBox="1"/>
          <p:nvPr/>
        </p:nvSpPr>
        <p:spPr>
          <a:xfrm rot="1800000">
            <a:off x="6198178" y="2404410"/>
            <a:ext cx="1255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6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86BB979-BF73-4D2E-878A-F8D36889CFDF}"/>
              </a:ext>
            </a:extLst>
          </p:cNvPr>
          <p:cNvSpPr txBox="1"/>
          <p:nvPr/>
        </p:nvSpPr>
        <p:spPr>
          <a:xfrm rot="5400000">
            <a:off x="6894188" y="3641937"/>
            <a:ext cx="1255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5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0B202FD-F507-40FA-983B-4749B7541C9A}"/>
              </a:ext>
            </a:extLst>
          </p:cNvPr>
          <p:cNvSpPr txBox="1"/>
          <p:nvPr/>
        </p:nvSpPr>
        <p:spPr>
          <a:xfrm rot="9000000">
            <a:off x="6190275" y="4847766"/>
            <a:ext cx="1255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4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C4DE265-47E7-4985-A734-B36A441ED9AB}"/>
              </a:ext>
            </a:extLst>
          </p:cNvPr>
          <p:cNvSpPr txBox="1"/>
          <p:nvPr/>
        </p:nvSpPr>
        <p:spPr>
          <a:xfrm rot="12600000">
            <a:off x="4761013" y="4900586"/>
            <a:ext cx="1255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3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399724D-582E-4239-9F54-1B02ADC38AEB}"/>
              </a:ext>
            </a:extLst>
          </p:cNvPr>
          <p:cNvSpPr txBox="1"/>
          <p:nvPr/>
        </p:nvSpPr>
        <p:spPr>
          <a:xfrm rot="16200000">
            <a:off x="4046785" y="3612956"/>
            <a:ext cx="1255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2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D5A9CB0-3354-4556-928C-A0326D59B763}"/>
              </a:ext>
            </a:extLst>
          </p:cNvPr>
          <p:cNvSpPr txBox="1"/>
          <p:nvPr/>
        </p:nvSpPr>
        <p:spPr>
          <a:xfrm rot="19800000">
            <a:off x="4754146" y="2375054"/>
            <a:ext cx="1255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1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grpSp>
        <p:nvGrpSpPr>
          <p:cNvPr id="89" name="Group 92">
            <a:extLst>
              <a:ext uri="{FF2B5EF4-FFF2-40B4-BE49-F238E27FC236}">
                <a16:creationId xmlns:a16="http://schemas.microsoft.com/office/drawing/2014/main" id="{37883797-293F-40DF-A5E0-060B3A08026C}"/>
              </a:ext>
            </a:extLst>
          </p:cNvPr>
          <p:cNvGrpSpPr/>
          <p:nvPr/>
        </p:nvGrpSpPr>
        <p:grpSpPr>
          <a:xfrm>
            <a:off x="5819811" y="3749999"/>
            <a:ext cx="532716" cy="529030"/>
            <a:chOff x="10086976" y="1428749"/>
            <a:chExt cx="1836738" cy="1824038"/>
          </a:xfrm>
          <a:solidFill>
            <a:schemeClr val="bg1"/>
          </a:solidFill>
        </p:grpSpPr>
        <p:sp>
          <p:nvSpPr>
            <p:cNvPr id="90" name="Freeform 272">
              <a:extLst>
                <a:ext uri="{FF2B5EF4-FFF2-40B4-BE49-F238E27FC236}">
                  <a16:creationId xmlns:a16="http://schemas.microsoft.com/office/drawing/2014/main" id="{E9FBEE0C-7C5D-4251-A1B9-CB43836AA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6976" y="1504950"/>
              <a:ext cx="1836738" cy="847725"/>
            </a:xfrm>
            <a:custGeom>
              <a:avLst/>
              <a:gdLst>
                <a:gd name="T0" fmla="*/ 1978 w 2409"/>
                <a:gd name="T1" fmla="*/ 0 h 1112"/>
                <a:gd name="T2" fmla="*/ 1188 w 2409"/>
                <a:gd name="T3" fmla="*/ 250 h 1112"/>
                <a:gd name="T4" fmla="*/ 431 w 2409"/>
                <a:gd name="T5" fmla="*/ 0 h 1112"/>
                <a:gd name="T6" fmla="*/ 0 w 2409"/>
                <a:gd name="T7" fmla="*/ 348 h 1112"/>
                <a:gd name="T8" fmla="*/ 431 w 2409"/>
                <a:gd name="T9" fmla="*/ 862 h 1112"/>
                <a:gd name="T10" fmla="*/ 1188 w 2409"/>
                <a:gd name="T11" fmla="*/ 1112 h 1112"/>
                <a:gd name="T12" fmla="*/ 1978 w 2409"/>
                <a:gd name="T13" fmla="*/ 862 h 1112"/>
                <a:gd name="T14" fmla="*/ 2409 w 2409"/>
                <a:gd name="T15" fmla="*/ 348 h 1112"/>
                <a:gd name="T16" fmla="*/ 1978 w 2409"/>
                <a:gd name="T17" fmla="*/ 0 h 1112"/>
                <a:gd name="T18" fmla="*/ 2000 w 2409"/>
                <a:gd name="T19" fmla="*/ 151 h 1112"/>
                <a:gd name="T20" fmla="*/ 2194 w 2409"/>
                <a:gd name="T21" fmla="*/ 206 h 1112"/>
                <a:gd name="T22" fmla="*/ 2259 w 2409"/>
                <a:gd name="T23" fmla="*/ 348 h 1112"/>
                <a:gd name="T24" fmla="*/ 2165 w 2409"/>
                <a:gd name="T25" fmla="*/ 601 h 1112"/>
                <a:gd name="T26" fmla="*/ 1978 w 2409"/>
                <a:gd name="T27" fmla="*/ 712 h 1112"/>
                <a:gd name="T28" fmla="*/ 1933 w 2409"/>
                <a:gd name="T29" fmla="*/ 719 h 1112"/>
                <a:gd name="T30" fmla="*/ 1189 w 2409"/>
                <a:gd name="T31" fmla="*/ 954 h 1112"/>
                <a:gd name="T32" fmla="*/ 478 w 2409"/>
                <a:gd name="T33" fmla="*/ 719 h 1112"/>
                <a:gd name="T34" fmla="*/ 431 w 2409"/>
                <a:gd name="T35" fmla="*/ 712 h 1112"/>
                <a:gd name="T36" fmla="*/ 244 w 2409"/>
                <a:gd name="T37" fmla="*/ 601 h 1112"/>
                <a:gd name="T38" fmla="*/ 150 w 2409"/>
                <a:gd name="T39" fmla="*/ 348 h 1112"/>
                <a:gd name="T40" fmla="*/ 215 w 2409"/>
                <a:gd name="T41" fmla="*/ 206 h 1112"/>
                <a:gd name="T42" fmla="*/ 408 w 2409"/>
                <a:gd name="T43" fmla="*/ 151 h 1112"/>
                <a:gd name="T44" fmla="*/ 1140 w 2409"/>
                <a:gd name="T45" fmla="*/ 393 h 1112"/>
                <a:gd name="T46" fmla="*/ 1188 w 2409"/>
                <a:gd name="T47" fmla="*/ 400 h 1112"/>
                <a:gd name="T48" fmla="*/ 1233 w 2409"/>
                <a:gd name="T49" fmla="*/ 393 h 1112"/>
                <a:gd name="T50" fmla="*/ 2000 w 2409"/>
                <a:gd name="T51" fmla="*/ 151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09" h="1112">
                  <a:moveTo>
                    <a:pt x="1978" y="0"/>
                  </a:moveTo>
                  <a:lnTo>
                    <a:pt x="1188" y="250"/>
                  </a:lnTo>
                  <a:lnTo>
                    <a:pt x="431" y="0"/>
                  </a:lnTo>
                  <a:cubicBezTo>
                    <a:pt x="193" y="0"/>
                    <a:pt x="0" y="110"/>
                    <a:pt x="0" y="348"/>
                  </a:cubicBezTo>
                  <a:cubicBezTo>
                    <a:pt x="0" y="586"/>
                    <a:pt x="193" y="862"/>
                    <a:pt x="431" y="862"/>
                  </a:cubicBezTo>
                  <a:lnTo>
                    <a:pt x="1188" y="1112"/>
                  </a:lnTo>
                  <a:lnTo>
                    <a:pt x="1978" y="862"/>
                  </a:lnTo>
                  <a:cubicBezTo>
                    <a:pt x="2216" y="862"/>
                    <a:pt x="2409" y="586"/>
                    <a:pt x="2409" y="348"/>
                  </a:cubicBezTo>
                  <a:cubicBezTo>
                    <a:pt x="2409" y="110"/>
                    <a:pt x="2216" y="0"/>
                    <a:pt x="1978" y="0"/>
                  </a:cubicBezTo>
                  <a:close/>
                  <a:moveTo>
                    <a:pt x="2000" y="151"/>
                  </a:moveTo>
                  <a:cubicBezTo>
                    <a:pt x="2081" y="153"/>
                    <a:pt x="2149" y="173"/>
                    <a:pt x="2194" y="206"/>
                  </a:cubicBezTo>
                  <a:cubicBezTo>
                    <a:pt x="2238" y="238"/>
                    <a:pt x="2259" y="283"/>
                    <a:pt x="2259" y="348"/>
                  </a:cubicBezTo>
                  <a:cubicBezTo>
                    <a:pt x="2259" y="431"/>
                    <a:pt x="2223" y="528"/>
                    <a:pt x="2165" y="601"/>
                  </a:cubicBezTo>
                  <a:cubicBezTo>
                    <a:pt x="2109" y="671"/>
                    <a:pt x="2041" y="712"/>
                    <a:pt x="1978" y="712"/>
                  </a:cubicBezTo>
                  <a:cubicBezTo>
                    <a:pt x="1963" y="712"/>
                    <a:pt x="1947" y="714"/>
                    <a:pt x="1933" y="719"/>
                  </a:cubicBezTo>
                  <a:lnTo>
                    <a:pt x="1189" y="954"/>
                  </a:lnTo>
                  <a:lnTo>
                    <a:pt x="478" y="719"/>
                  </a:lnTo>
                  <a:cubicBezTo>
                    <a:pt x="463" y="714"/>
                    <a:pt x="447" y="712"/>
                    <a:pt x="431" y="712"/>
                  </a:cubicBezTo>
                  <a:cubicBezTo>
                    <a:pt x="368" y="712"/>
                    <a:pt x="300" y="671"/>
                    <a:pt x="244" y="601"/>
                  </a:cubicBezTo>
                  <a:cubicBezTo>
                    <a:pt x="186" y="528"/>
                    <a:pt x="150" y="431"/>
                    <a:pt x="150" y="348"/>
                  </a:cubicBezTo>
                  <a:cubicBezTo>
                    <a:pt x="150" y="283"/>
                    <a:pt x="171" y="238"/>
                    <a:pt x="215" y="206"/>
                  </a:cubicBezTo>
                  <a:cubicBezTo>
                    <a:pt x="260" y="173"/>
                    <a:pt x="328" y="154"/>
                    <a:pt x="408" y="151"/>
                  </a:cubicBezTo>
                  <a:lnTo>
                    <a:pt x="1140" y="393"/>
                  </a:lnTo>
                  <a:cubicBezTo>
                    <a:pt x="1156" y="398"/>
                    <a:pt x="1172" y="400"/>
                    <a:pt x="1188" y="400"/>
                  </a:cubicBezTo>
                  <a:cubicBezTo>
                    <a:pt x="1203" y="400"/>
                    <a:pt x="1218" y="398"/>
                    <a:pt x="1233" y="393"/>
                  </a:cubicBezTo>
                  <a:lnTo>
                    <a:pt x="2000" y="1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1" name="Freeform 89">
              <a:extLst>
                <a:ext uri="{FF2B5EF4-FFF2-40B4-BE49-F238E27FC236}">
                  <a16:creationId xmlns:a16="http://schemas.microsoft.com/office/drawing/2014/main" id="{D6191546-933B-44D2-99E0-81F365EB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0513" y="1428749"/>
              <a:ext cx="1109663" cy="1824038"/>
            </a:xfrm>
            <a:custGeom>
              <a:avLst/>
              <a:gdLst>
                <a:gd name="connsiteX0" fmla="*/ 0 w 1109663"/>
                <a:gd name="connsiteY0" fmla="*/ 0 h 1824038"/>
                <a:gd name="connsiteX1" fmla="*/ 1109663 w 1109663"/>
                <a:gd name="connsiteY1" fmla="*/ 0 h 1824038"/>
                <a:gd name="connsiteX2" fmla="*/ 1071530 w 1109663"/>
                <a:gd name="connsiteY2" fmla="*/ 682096 h 1824038"/>
                <a:gd name="connsiteX3" fmla="*/ 761690 w 1109663"/>
                <a:gd name="connsiteY3" fmla="*/ 1181415 h 1824038"/>
                <a:gd name="connsiteX4" fmla="*/ 679450 w 1109663"/>
                <a:gd name="connsiteY4" fmla="*/ 1207632 h 1824038"/>
                <a:gd name="connsiteX5" fmla="*/ 679450 w 1109663"/>
                <a:gd name="connsiteY5" fmla="*/ 1635125 h 1824038"/>
                <a:gd name="connsiteX6" fmla="*/ 679995 w 1109663"/>
                <a:gd name="connsiteY6" fmla="*/ 1635125 h 1824038"/>
                <a:gd name="connsiteX7" fmla="*/ 976736 w 1109663"/>
                <a:gd name="connsiteY7" fmla="*/ 1720366 h 1824038"/>
                <a:gd name="connsiteX8" fmla="*/ 1004888 w 1109663"/>
                <a:gd name="connsiteY8" fmla="*/ 1768747 h 1824038"/>
                <a:gd name="connsiteX9" fmla="*/ 949344 w 1109663"/>
                <a:gd name="connsiteY9" fmla="*/ 1824038 h 1824038"/>
                <a:gd name="connsiteX10" fmla="*/ 160319 w 1109663"/>
                <a:gd name="connsiteY10" fmla="*/ 1824038 h 1824038"/>
                <a:gd name="connsiteX11" fmla="*/ 104775 w 1109663"/>
                <a:gd name="connsiteY11" fmla="*/ 1768747 h 1824038"/>
                <a:gd name="connsiteX12" fmla="*/ 132927 w 1109663"/>
                <a:gd name="connsiteY12" fmla="*/ 1720366 h 1824038"/>
                <a:gd name="connsiteX13" fmla="*/ 428625 w 1109663"/>
                <a:gd name="connsiteY13" fmla="*/ 1635425 h 1824038"/>
                <a:gd name="connsiteX14" fmla="*/ 428625 w 1109663"/>
                <a:gd name="connsiteY14" fmla="*/ 1207278 h 1824038"/>
                <a:gd name="connsiteX15" fmla="*/ 347651 w 1109663"/>
                <a:gd name="connsiteY15" fmla="*/ 1181415 h 1824038"/>
                <a:gd name="connsiteX16" fmla="*/ 38133 w 1109663"/>
                <a:gd name="connsiteY16" fmla="*/ 682096 h 182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9663" h="1824038">
                  <a:moveTo>
                    <a:pt x="0" y="0"/>
                  </a:moveTo>
                  <a:lnTo>
                    <a:pt x="1109663" y="0"/>
                  </a:lnTo>
                  <a:lnTo>
                    <a:pt x="1071530" y="682096"/>
                  </a:lnTo>
                  <a:cubicBezTo>
                    <a:pt x="1071530" y="906731"/>
                    <a:pt x="949267" y="1099214"/>
                    <a:pt x="761690" y="1181415"/>
                  </a:cubicBezTo>
                  <a:lnTo>
                    <a:pt x="679450" y="1207632"/>
                  </a:lnTo>
                  <a:lnTo>
                    <a:pt x="679450" y="1635125"/>
                  </a:lnTo>
                  <a:lnTo>
                    <a:pt x="679995" y="1635125"/>
                  </a:lnTo>
                  <a:lnTo>
                    <a:pt x="976736" y="1720366"/>
                  </a:lnTo>
                  <a:cubicBezTo>
                    <a:pt x="994236" y="1730350"/>
                    <a:pt x="1004888" y="1748780"/>
                    <a:pt x="1004888" y="1768747"/>
                  </a:cubicBezTo>
                  <a:cubicBezTo>
                    <a:pt x="1004888" y="1799464"/>
                    <a:pt x="979779" y="1824038"/>
                    <a:pt x="949344" y="1824038"/>
                  </a:cubicBezTo>
                  <a:lnTo>
                    <a:pt x="160319" y="1824038"/>
                  </a:lnTo>
                  <a:cubicBezTo>
                    <a:pt x="129884" y="1824038"/>
                    <a:pt x="104775" y="1799464"/>
                    <a:pt x="104775" y="1768747"/>
                  </a:cubicBezTo>
                  <a:cubicBezTo>
                    <a:pt x="104775" y="1748780"/>
                    <a:pt x="115427" y="1730350"/>
                    <a:pt x="132927" y="1720366"/>
                  </a:cubicBezTo>
                  <a:lnTo>
                    <a:pt x="428625" y="1635425"/>
                  </a:lnTo>
                  <a:lnTo>
                    <a:pt x="428625" y="1207278"/>
                  </a:lnTo>
                  <a:lnTo>
                    <a:pt x="347651" y="1181415"/>
                  </a:lnTo>
                  <a:cubicBezTo>
                    <a:pt x="160396" y="1099214"/>
                    <a:pt x="38133" y="906731"/>
                    <a:pt x="38133" y="6820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1590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Four Resource Model</a:t>
            </a:r>
          </a:p>
        </p:txBody>
      </p:sp>
      <p:sp>
        <p:nvSpPr>
          <p:cNvPr id="16" name="Oval 1">
            <a:extLst>
              <a:ext uri="{FF2B5EF4-FFF2-40B4-BE49-F238E27FC236}">
                <a16:creationId xmlns:a16="http://schemas.microsoft.com/office/drawing/2014/main" id="{CC2020EE-A3CE-4F99-827F-785FCC5B77BB}"/>
              </a:ext>
            </a:extLst>
          </p:cNvPr>
          <p:cNvSpPr/>
          <p:nvPr/>
        </p:nvSpPr>
        <p:spPr>
          <a:xfrm>
            <a:off x="5489528" y="3352803"/>
            <a:ext cx="1196553" cy="119655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4" name="Group 9">
            <a:extLst>
              <a:ext uri="{FF2B5EF4-FFF2-40B4-BE49-F238E27FC236}">
                <a16:creationId xmlns:a16="http://schemas.microsoft.com/office/drawing/2014/main" id="{BECDF51C-8D36-47FC-9481-FAEC9FA370BB}"/>
              </a:ext>
            </a:extLst>
          </p:cNvPr>
          <p:cNvGrpSpPr/>
          <p:nvPr/>
        </p:nvGrpSpPr>
        <p:grpSpPr>
          <a:xfrm rot="3600000">
            <a:off x="6727848" y="2143721"/>
            <a:ext cx="1180977" cy="1776942"/>
            <a:chOff x="3970237" y="1678193"/>
            <a:chExt cx="1091921" cy="1642943"/>
          </a:xfrm>
        </p:grpSpPr>
        <p:sp>
          <p:nvSpPr>
            <p:cNvPr id="37" name="Teardrop 4">
              <a:extLst>
                <a:ext uri="{FF2B5EF4-FFF2-40B4-BE49-F238E27FC236}">
                  <a16:creationId xmlns:a16="http://schemas.microsoft.com/office/drawing/2014/main" id="{70B0BD16-FDA1-46DA-8504-FEC596A11332}"/>
                </a:ext>
              </a:extLst>
            </p:cNvPr>
            <p:cNvSpPr/>
            <p:nvPr/>
          </p:nvSpPr>
          <p:spPr>
            <a:xfrm rot="10800000">
              <a:off x="3970237" y="1678193"/>
              <a:ext cx="1091921" cy="1642943"/>
            </a:xfrm>
            <a:custGeom>
              <a:avLst/>
              <a:gdLst/>
              <a:ahLst/>
              <a:cxnLst/>
              <a:rect l="l" t="t" r="r" b="b"/>
              <a:pathLst>
                <a:path w="1091921" h="1642943">
                  <a:moveTo>
                    <a:pt x="504056" y="1642943"/>
                  </a:moveTo>
                  <a:cubicBezTo>
                    <a:pt x="225674" y="1642943"/>
                    <a:pt x="0" y="1417269"/>
                    <a:pt x="0" y="1138887"/>
                  </a:cubicBezTo>
                  <a:cubicBezTo>
                    <a:pt x="0" y="894120"/>
                    <a:pt x="174465" y="690100"/>
                    <a:pt x="405888" y="644727"/>
                  </a:cubicBezTo>
                  <a:cubicBezTo>
                    <a:pt x="415871" y="637085"/>
                    <a:pt x="426805" y="631149"/>
                    <a:pt x="437891" y="625616"/>
                  </a:cubicBezTo>
                  <a:cubicBezTo>
                    <a:pt x="621825" y="533815"/>
                    <a:pt x="704331" y="158955"/>
                    <a:pt x="566414" y="0"/>
                  </a:cubicBezTo>
                  <a:cubicBezTo>
                    <a:pt x="1101455" y="231762"/>
                    <a:pt x="1193710" y="682767"/>
                    <a:pt x="996550" y="1248239"/>
                  </a:cubicBezTo>
                  <a:lnTo>
                    <a:pt x="990853" y="1263082"/>
                  </a:lnTo>
                  <a:cubicBezTo>
                    <a:pt x="937110" y="1481624"/>
                    <a:pt x="739422" y="1642943"/>
                    <a:pt x="504056" y="16429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Oval 23">
              <a:extLst>
                <a:ext uri="{FF2B5EF4-FFF2-40B4-BE49-F238E27FC236}">
                  <a16:creationId xmlns:a16="http://schemas.microsoft.com/office/drawing/2014/main" id="{D885EB9C-2DB8-4FA5-A9F2-ABF097E78F51}"/>
                </a:ext>
              </a:extLst>
            </p:cNvPr>
            <p:cNvSpPr/>
            <p:nvPr/>
          </p:nvSpPr>
          <p:spPr>
            <a:xfrm>
              <a:off x="4136683" y="1760831"/>
              <a:ext cx="842835" cy="84283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5" name="Group 10">
            <a:extLst>
              <a:ext uri="{FF2B5EF4-FFF2-40B4-BE49-F238E27FC236}">
                <a16:creationId xmlns:a16="http://schemas.microsoft.com/office/drawing/2014/main" id="{7A2A46FE-E31A-4E00-80CB-7CA0DE0CF7EF}"/>
              </a:ext>
            </a:extLst>
          </p:cNvPr>
          <p:cNvGrpSpPr/>
          <p:nvPr/>
        </p:nvGrpSpPr>
        <p:grpSpPr>
          <a:xfrm rot="20700000">
            <a:off x="4789696" y="2123371"/>
            <a:ext cx="1180978" cy="1776940"/>
            <a:chOff x="3954829" y="1674065"/>
            <a:chExt cx="1091921" cy="1642943"/>
          </a:xfrm>
        </p:grpSpPr>
        <p:sp>
          <p:nvSpPr>
            <p:cNvPr id="35" name="Teardrop 4">
              <a:extLst>
                <a:ext uri="{FF2B5EF4-FFF2-40B4-BE49-F238E27FC236}">
                  <a16:creationId xmlns:a16="http://schemas.microsoft.com/office/drawing/2014/main" id="{4DE38834-01EE-45B7-B517-B1BBDB0B2D44}"/>
                </a:ext>
              </a:extLst>
            </p:cNvPr>
            <p:cNvSpPr/>
            <p:nvPr/>
          </p:nvSpPr>
          <p:spPr>
            <a:xfrm rot="10800000">
              <a:off x="3954829" y="1674065"/>
              <a:ext cx="1091921" cy="1642943"/>
            </a:xfrm>
            <a:custGeom>
              <a:avLst/>
              <a:gdLst/>
              <a:ahLst/>
              <a:cxnLst/>
              <a:rect l="l" t="t" r="r" b="b"/>
              <a:pathLst>
                <a:path w="1091921" h="1642943">
                  <a:moveTo>
                    <a:pt x="504056" y="1642943"/>
                  </a:moveTo>
                  <a:cubicBezTo>
                    <a:pt x="225674" y="1642943"/>
                    <a:pt x="0" y="1417269"/>
                    <a:pt x="0" y="1138887"/>
                  </a:cubicBezTo>
                  <a:cubicBezTo>
                    <a:pt x="0" y="894120"/>
                    <a:pt x="174465" y="690100"/>
                    <a:pt x="405888" y="644727"/>
                  </a:cubicBezTo>
                  <a:cubicBezTo>
                    <a:pt x="415871" y="637085"/>
                    <a:pt x="426805" y="631149"/>
                    <a:pt x="437891" y="625616"/>
                  </a:cubicBezTo>
                  <a:cubicBezTo>
                    <a:pt x="621825" y="533815"/>
                    <a:pt x="704331" y="158955"/>
                    <a:pt x="566414" y="0"/>
                  </a:cubicBezTo>
                  <a:cubicBezTo>
                    <a:pt x="1101455" y="231762"/>
                    <a:pt x="1193710" y="682767"/>
                    <a:pt x="996550" y="1248239"/>
                  </a:cubicBezTo>
                  <a:lnTo>
                    <a:pt x="990853" y="1263082"/>
                  </a:lnTo>
                  <a:cubicBezTo>
                    <a:pt x="937110" y="1481624"/>
                    <a:pt x="739422" y="1642943"/>
                    <a:pt x="504056" y="16429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Oval 21">
              <a:extLst>
                <a:ext uri="{FF2B5EF4-FFF2-40B4-BE49-F238E27FC236}">
                  <a16:creationId xmlns:a16="http://schemas.microsoft.com/office/drawing/2014/main" id="{9E02A54E-8DF3-454F-8669-6E4FE0BD4D9E}"/>
                </a:ext>
              </a:extLst>
            </p:cNvPr>
            <p:cNvSpPr/>
            <p:nvPr/>
          </p:nvSpPr>
          <p:spPr>
            <a:xfrm>
              <a:off x="4121275" y="1756703"/>
              <a:ext cx="842835" cy="84283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6" name="Group 11">
            <a:extLst>
              <a:ext uri="{FF2B5EF4-FFF2-40B4-BE49-F238E27FC236}">
                <a16:creationId xmlns:a16="http://schemas.microsoft.com/office/drawing/2014/main" id="{8C87F46C-E16F-4BBC-B59D-30D3F3D9649F}"/>
              </a:ext>
            </a:extLst>
          </p:cNvPr>
          <p:cNvGrpSpPr/>
          <p:nvPr/>
        </p:nvGrpSpPr>
        <p:grpSpPr>
          <a:xfrm rot="14400000">
            <a:off x="4387666" y="3959861"/>
            <a:ext cx="1180977" cy="1776942"/>
            <a:chOff x="3880957" y="1643161"/>
            <a:chExt cx="1091921" cy="1642943"/>
          </a:xfrm>
        </p:grpSpPr>
        <p:sp>
          <p:nvSpPr>
            <p:cNvPr id="33" name="Teardrop 4">
              <a:extLst>
                <a:ext uri="{FF2B5EF4-FFF2-40B4-BE49-F238E27FC236}">
                  <a16:creationId xmlns:a16="http://schemas.microsoft.com/office/drawing/2014/main" id="{E0C82CF1-B592-4852-8313-CF921B6B11D0}"/>
                </a:ext>
              </a:extLst>
            </p:cNvPr>
            <p:cNvSpPr/>
            <p:nvPr/>
          </p:nvSpPr>
          <p:spPr>
            <a:xfrm rot="10800000">
              <a:off x="3880957" y="1643161"/>
              <a:ext cx="1091921" cy="1642943"/>
            </a:xfrm>
            <a:custGeom>
              <a:avLst/>
              <a:gdLst/>
              <a:ahLst/>
              <a:cxnLst/>
              <a:rect l="l" t="t" r="r" b="b"/>
              <a:pathLst>
                <a:path w="1091921" h="1642943">
                  <a:moveTo>
                    <a:pt x="504056" y="1642943"/>
                  </a:moveTo>
                  <a:cubicBezTo>
                    <a:pt x="225674" y="1642943"/>
                    <a:pt x="0" y="1417269"/>
                    <a:pt x="0" y="1138887"/>
                  </a:cubicBezTo>
                  <a:cubicBezTo>
                    <a:pt x="0" y="894120"/>
                    <a:pt x="174465" y="690100"/>
                    <a:pt x="405888" y="644727"/>
                  </a:cubicBezTo>
                  <a:cubicBezTo>
                    <a:pt x="415871" y="637085"/>
                    <a:pt x="426805" y="631149"/>
                    <a:pt x="437891" y="625616"/>
                  </a:cubicBezTo>
                  <a:cubicBezTo>
                    <a:pt x="621825" y="533815"/>
                    <a:pt x="704331" y="158955"/>
                    <a:pt x="566414" y="0"/>
                  </a:cubicBezTo>
                  <a:cubicBezTo>
                    <a:pt x="1101455" y="231762"/>
                    <a:pt x="1193710" y="682767"/>
                    <a:pt x="996550" y="1248239"/>
                  </a:cubicBezTo>
                  <a:lnTo>
                    <a:pt x="990853" y="1263082"/>
                  </a:lnTo>
                  <a:cubicBezTo>
                    <a:pt x="937110" y="1481624"/>
                    <a:pt x="739422" y="1642943"/>
                    <a:pt x="504056" y="16429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Oval 19">
              <a:extLst>
                <a:ext uri="{FF2B5EF4-FFF2-40B4-BE49-F238E27FC236}">
                  <a16:creationId xmlns:a16="http://schemas.microsoft.com/office/drawing/2014/main" id="{4B68A9F1-263F-49DB-81B0-7F95B9BA067A}"/>
                </a:ext>
              </a:extLst>
            </p:cNvPr>
            <p:cNvSpPr/>
            <p:nvPr/>
          </p:nvSpPr>
          <p:spPr>
            <a:xfrm>
              <a:off x="4047404" y="1725799"/>
              <a:ext cx="842835" cy="84283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7" name="Group 12">
            <a:extLst>
              <a:ext uri="{FF2B5EF4-FFF2-40B4-BE49-F238E27FC236}">
                <a16:creationId xmlns:a16="http://schemas.microsoft.com/office/drawing/2014/main" id="{F681037F-8D39-4BEB-BB46-194F2C289FB0}"/>
              </a:ext>
            </a:extLst>
          </p:cNvPr>
          <p:cNvGrpSpPr/>
          <p:nvPr/>
        </p:nvGrpSpPr>
        <p:grpSpPr>
          <a:xfrm rot="8700000">
            <a:off x="6436468" y="4063945"/>
            <a:ext cx="1180978" cy="1776940"/>
            <a:chOff x="3906991" y="1595327"/>
            <a:chExt cx="1091921" cy="1642943"/>
          </a:xfrm>
        </p:grpSpPr>
        <p:sp>
          <p:nvSpPr>
            <p:cNvPr id="31" name="Teardrop 4">
              <a:extLst>
                <a:ext uri="{FF2B5EF4-FFF2-40B4-BE49-F238E27FC236}">
                  <a16:creationId xmlns:a16="http://schemas.microsoft.com/office/drawing/2014/main" id="{3C40533E-48BF-43F3-8DB2-EE51D81B022B}"/>
                </a:ext>
              </a:extLst>
            </p:cNvPr>
            <p:cNvSpPr/>
            <p:nvPr/>
          </p:nvSpPr>
          <p:spPr>
            <a:xfrm rot="10800000">
              <a:off x="3906991" y="1595327"/>
              <a:ext cx="1091921" cy="1642943"/>
            </a:xfrm>
            <a:custGeom>
              <a:avLst/>
              <a:gdLst/>
              <a:ahLst/>
              <a:cxnLst/>
              <a:rect l="l" t="t" r="r" b="b"/>
              <a:pathLst>
                <a:path w="1091921" h="1642943">
                  <a:moveTo>
                    <a:pt x="504056" y="1642943"/>
                  </a:moveTo>
                  <a:cubicBezTo>
                    <a:pt x="225674" y="1642943"/>
                    <a:pt x="0" y="1417269"/>
                    <a:pt x="0" y="1138887"/>
                  </a:cubicBezTo>
                  <a:cubicBezTo>
                    <a:pt x="0" y="894120"/>
                    <a:pt x="174465" y="690100"/>
                    <a:pt x="405888" y="644727"/>
                  </a:cubicBezTo>
                  <a:cubicBezTo>
                    <a:pt x="415871" y="637085"/>
                    <a:pt x="426805" y="631149"/>
                    <a:pt x="437891" y="625616"/>
                  </a:cubicBezTo>
                  <a:cubicBezTo>
                    <a:pt x="621825" y="533815"/>
                    <a:pt x="704331" y="158955"/>
                    <a:pt x="566414" y="0"/>
                  </a:cubicBezTo>
                  <a:cubicBezTo>
                    <a:pt x="1101455" y="231762"/>
                    <a:pt x="1193710" y="682767"/>
                    <a:pt x="996550" y="1248239"/>
                  </a:cubicBezTo>
                  <a:lnTo>
                    <a:pt x="990853" y="1263082"/>
                  </a:lnTo>
                  <a:cubicBezTo>
                    <a:pt x="937110" y="1481624"/>
                    <a:pt x="739422" y="1642943"/>
                    <a:pt x="504056" y="16429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Oval 17">
              <a:extLst>
                <a:ext uri="{FF2B5EF4-FFF2-40B4-BE49-F238E27FC236}">
                  <a16:creationId xmlns:a16="http://schemas.microsoft.com/office/drawing/2014/main" id="{28518392-DF0D-42E7-8D6B-D3B4C594FB7E}"/>
                </a:ext>
              </a:extLst>
            </p:cNvPr>
            <p:cNvSpPr/>
            <p:nvPr/>
          </p:nvSpPr>
          <p:spPr>
            <a:xfrm>
              <a:off x="4073437" y="1677965"/>
              <a:ext cx="842835" cy="84283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1B0FA58-DC74-45DB-8E6A-CE3C5466D631}"/>
              </a:ext>
            </a:extLst>
          </p:cNvPr>
          <p:cNvSpPr txBox="1"/>
          <p:nvPr/>
        </p:nvSpPr>
        <p:spPr>
          <a:xfrm>
            <a:off x="7833828" y="4610392"/>
            <a:ext cx="34406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7"/>
            <a:r>
              <a:rPr lang="en-US" sz="2000" b="1" dirty="0"/>
              <a:t>Text Analyst </a:t>
            </a:r>
          </a:p>
          <a:p>
            <a:pPr lvl="0" defTabSz="914377"/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 pitchFamily="34" charset="0"/>
              </a:rPr>
              <a:t>How does the text influence me?</a:t>
            </a:r>
          </a:p>
          <a:p>
            <a:pPr lvl="0" defTabSz="914377"/>
            <a:r>
              <a:rPr lang="en-US" altLang="ko-KR" sz="2000" b="1" dirty="0">
                <a:solidFill>
                  <a:srgbClr val="00B050"/>
                </a:solidFill>
                <a:latin typeface="Arial"/>
                <a:cs typeface="Arial" pitchFamily="34" charset="0"/>
              </a:rPr>
              <a:t>How does the text position me?</a:t>
            </a:r>
          </a:p>
          <a:p>
            <a:pPr lvl="0" defTabSz="914377"/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 pitchFamily="34" charset="0"/>
              </a:rPr>
              <a:t>How does the text position others?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B02B9E3-1C79-4EB7-A779-D93A5CCDA133}"/>
              </a:ext>
            </a:extLst>
          </p:cNvPr>
          <p:cNvSpPr txBox="1"/>
          <p:nvPr/>
        </p:nvSpPr>
        <p:spPr>
          <a:xfrm>
            <a:off x="333890" y="2205333"/>
            <a:ext cx="429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377"/>
            <a:r>
              <a:rPr lang="en-US" sz="2000" b="1" dirty="0"/>
              <a:t>Code Breaker</a:t>
            </a:r>
          </a:p>
          <a:p>
            <a:pPr lvl="0" algn="r" defTabSz="914377"/>
            <a:r>
              <a:rPr lang="en-US" sz="2000" b="1" dirty="0">
                <a:solidFill>
                  <a:srgbClr val="00B050"/>
                </a:solidFill>
              </a:rPr>
              <a:t>How do I read /understand the code /text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E20850-AC57-4992-827E-0B043E9D5AAE}"/>
              </a:ext>
            </a:extLst>
          </p:cNvPr>
          <p:cNvSpPr txBox="1"/>
          <p:nvPr/>
        </p:nvSpPr>
        <p:spPr>
          <a:xfrm>
            <a:off x="2998" y="4537376"/>
            <a:ext cx="4056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377"/>
            <a:r>
              <a:rPr lang="en-US" sz="2000" b="1" dirty="0"/>
              <a:t>Text User</a:t>
            </a:r>
          </a:p>
          <a:p>
            <a:pPr lvl="0" algn="r" defTabSz="914377"/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 pitchFamily="34" charset="0"/>
              </a:rPr>
              <a:t>Who is the reader? </a:t>
            </a:r>
            <a:r>
              <a:rPr lang="en-US" altLang="ko-KR" sz="2000" b="1" dirty="0">
                <a:solidFill>
                  <a:srgbClr val="00B050"/>
                </a:solidFill>
                <a:latin typeface="Arial"/>
                <a:cs typeface="Arial" pitchFamily="34" charset="0"/>
              </a:rPr>
              <a:t>What is the purpose of the text? What is My Purpose? Who is the audience for my text?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78D615B-B7A0-4E09-AF7D-CB2D8D2B8F11}"/>
              </a:ext>
            </a:extLst>
          </p:cNvPr>
          <p:cNvSpPr txBox="1"/>
          <p:nvPr/>
        </p:nvSpPr>
        <p:spPr>
          <a:xfrm>
            <a:off x="8308585" y="2401374"/>
            <a:ext cx="3440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7"/>
            <a:r>
              <a:rPr lang="en-US" sz="2000" b="1" dirty="0"/>
              <a:t>Text Participant </a:t>
            </a:r>
          </a:p>
          <a:p>
            <a:pPr lvl="0" defTabSz="914377"/>
            <a:r>
              <a:rPr lang="en-US" altLang="ko-KR" sz="2000" b="1" dirty="0">
                <a:solidFill>
                  <a:srgbClr val="00B050"/>
                </a:solidFill>
                <a:latin typeface="Arial"/>
                <a:cs typeface="Arial" pitchFamily="34" charset="0"/>
              </a:rPr>
              <a:t>H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 pitchFamily="34" charset="0"/>
              </a:rPr>
              <a:t>ow do I participate/draw meaning from the text?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78" name="Frame 17">
            <a:extLst>
              <a:ext uri="{FF2B5EF4-FFF2-40B4-BE49-F238E27FC236}">
                <a16:creationId xmlns:a16="http://schemas.microsoft.com/office/drawing/2014/main" id="{246D453A-6CDA-4B1B-9C2A-60EA7AAC086A}"/>
              </a:ext>
            </a:extLst>
          </p:cNvPr>
          <p:cNvSpPr/>
          <p:nvPr/>
        </p:nvSpPr>
        <p:spPr>
          <a:xfrm>
            <a:off x="4385914" y="4712600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9" name="Frame 17">
            <a:extLst>
              <a:ext uri="{FF2B5EF4-FFF2-40B4-BE49-F238E27FC236}">
                <a16:creationId xmlns:a16="http://schemas.microsoft.com/office/drawing/2014/main" id="{A4ED5971-C3BB-4223-BFC8-201202C1323F}"/>
              </a:ext>
            </a:extLst>
          </p:cNvPr>
          <p:cNvSpPr/>
          <p:nvPr/>
        </p:nvSpPr>
        <p:spPr>
          <a:xfrm>
            <a:off x="5081030" y="2401374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0" name="Frame 17">
            <a:extLst>
              <a:ext uri="{FF2B5EF4-FFF2-40B4-BE49-F238E27FC236}">
                <a16:creationId xmlns:a16="http://schemas.microsoft.com/office/drawing/2014/main" id="{B9363CDE-2B37-4413-A610-CA85209D6A12}"/>
              </a:ext>
            </a:extLst>
          </p:cNvPr>
          <p:cNvSpPr/>
          <p:nvPr/>
        </p:nvSpPr>
        <p:spPr>
          <a:xfrm>
            <a:off x="7408060" y="2645711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1" name="Frame 17">
            <a:extLst>
              <a:ext uri="{FF2B5EF4-FFF2-40B4-BE49-F238E27FC236}">
                <a16:creationId xmlns:a16="http://schemas.microsoft.com/office/drawing/2014/main" id="{D658A5CB-0756-4BFA-81D5-BC7851EA4F04}"/>
              </a:ext>
            </a:extLst>
          </p:cNvPr>
          <p:cNvSpPr/>
          <p:nvPr/>
        </p:nvSpPr>
        <p:spPr>
          <a:xfrm>
            <a:off x="6932666" y="5018036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2" name="Rectangle 9">
            <a:extLst>
              <a:ext uri="{FF2B5EF4-FFF2-40B4-BE49-F238E27FC236}">
                <a16:creationId xmlns:a16="http://schemas.microsoft.com/office/drawing/2014/main" id="{F8640E9F-FBCA-4987-B6A4-D4AE39275269}"/>
              </a:ext>
            </a:extLst>
          </p:cNvPr>
          <p:cNvSpPr/>
          <p:nvPr/>
        </p:nvSpPr>
        <p:spPr>
          <a:xfrm>
            <a:off x="5396695" y="3415624"/>
            <a:ext cx="1384228" cy="9973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5085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Children literacy</a:t>
            </a:r>
            <a:r>
              <a:rPr lang="id-ID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Block Arc 35">
            <a:extLst>
              <a:ext uri="{FF2B5EF4-FFF2-40B4-BE49-F238E27FC236}">
                <a16:creationId xmlns:a16="http://schemas.microsoft.com/office/drawing/2014/main" id="{9F526DBC-D1DF-477F-A723-559FBCBCCE29}"/>
              </a:ext>
            </a:extLst>
          </p:cNvPr>
          <p:cNvSpPr/>
          <p:nvPr/>
        </p:nvSpPr>
        <p:spPr>
          <a:xfrm rot="16200000">
            <a:off x="915674" y="4743991"/>
            <a:ext cx="1234284" cy="1234284"/>
          </a:xfrm>
          <a:prstGeom prst="blockArc">
            <a:avLst>
              <a:gd name="adj1" fmla="val 5367016"/>
              <a:gd name="adj2" fmla="val 206845"/>
              <a:gd name="adj3" fmla="val 170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" name="Block Arc 36">
            <a:extLst>
              <a:ext uri="{FF2B5EF4-FFF2-40B4-BE49-F238E27FC236}">
                <a16:creationId xmlns:a16="http://schemas.microsoft.com/office/drawing/2014/main" id="{359DEB86-8DB0-4F59-9F24-E2E5AC959270}"/>
              </a:ext>
            </a:extLst>
          </p:cNvPr>
          <p:cNvSpPr/>
          <p:nvPr/>
        </p:nvSpPr>
        <p:spPr>
          <a:xfrm rot="16200000">
            <a:off x="915674" y="3437961"/>
            <a:ext cx="1234284" cy="1234284"/>
          </a:xfrm>
          <a:prstGeom prst="blockArc">
            <a:avLst>
              <a:gd name="adj1" fmla="val 5367016"/>
              <a:gd name="adj2" fmla="val 206845"/>
              <a:gd name="adj3" fmla="val 170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" name="Block Arc 37">
            <a:extLst>
              <a:ext uri="{FF2B5EF4-FFF2-40B4-BE49-F238E27FC236}">
                <a16:creationId xmlns:a16="http://schemas.microsoft.com/office/drawing/2014/main" id="{6004D898-69DF-4ACB-AAF5-12D8C4EEC972}"/>
              </a:ext>
            </a:extLst>
          </p:cNvPr>
          <p:cNvSpPr/>
          <p:nvPr/>
        </p:nvSpPr>
        <p:spPr>
          <a:xfrm rot="16200000">
            <a:off x="892266" y="2176160"/>
            <a:ext cx="1234284" cy="1234284"/>
          </a:xfrm>
          <a:prstGeom prst="blockArc">
            <a:avLst>
              <a:gd name="adj1" fmla="val 5367016"/>
              <a:gd name="adj2" fmla="val 206845"/>
              <a:gd name="adj3" fmla="val 170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740E00-B29E-435D-9DE1-D5CD21C9E1A7}"/>
              </a:ext>
            </a:extLst>
          </p:cNvPr>
          <p:cNvSpPr txBox="1"/>
          <p:nvPr/>
        </p:nvSpPr>
        <p:spPr>
          <a:xfrm>
            <a:off x="2225392" y="1135503"/>
            <a:ext cx="4184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2400" b="1" i="1" dirty="0">
                <a:solidFill>
                  <a:schemeClr val="accent3"/>
                </a:solidFill>
              </a:rPr>
              <a:t>experience, values of life in various genre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A070A7-C54A-4CBF-A815-92AB0D7A29CE}"/>
              </a:ext>
            </a:extLst>
          </p:cNvPr>
          <p:cNvSpPr txBox="1"/>
          <p:nvPr/>
        </p:nvSpPr>
        <p:spPr>
          <a:xfrm>
            <a:off x="2330266" y="3870249"/>
            <a:ext cx="4184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2400" b="1" i="1" dirty="0">
                <a:solidFill>
                  <a:schemeClr val="accent4"/>
                </a:solidFill>
              </a:rPr>
              <a:t>pleasure, enjoyment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644101E-EA7E-420D-B570-0D3A214AD474}"/>
              </a:ext>
            </a:extLst>
          </p:cNvPr>
          <p:cNvSpPr txBox="1"/>
          <p:nvPr/>
        </p:nvSpPr>
        <p:spPr>
          <a:xfrm>
            <a:off x="2402958" y="5039833"/>
            <a:ext cx="4111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2400" b="1" i="1" dirty="0">
                <a:solidFill>
                  <a:schemeClr val="accent1"/>
                </a:solidFill>
              </a:rPr>
              <a:t>Open multi interpretation and reading position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69" name="Rectangle 9">
            <a:extLst>
              <a:ext uri="{FF2B5EF4-FFF2-40B4-BE49-F238E27FC236}">
                <a16:creationId xmlns:a16="http://schemas.microsoft.com/office/drawing/2014/main" id="{2B31D260-0059-4DF1-B5C7-04A4B101F306}"/>
              </a:ext>
            </a:extLst>
          </p:cNvPr>
          <p:cNvSpPr/>
          <p:nvPr/>
        </p:nvSpPr>
        <p:spPr>
          <a:xfrm>
            <a:off x="1250666" y="2468866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Rectangle 9">
            <a:extLst>
              <a:ext uri="{FF2B5EF4-FFF2-40B4-BE49-F238E27FC236}">
                <a16:creationId xmlns:a16="http://schemas.microsoft.com/office/drawing/2014/main" id="{1D4DDAED-8A85-4BF5-A057-F881EF4A847B}"/>
              </a:ext>
            </a:extLst>
          </p:cNvPr>
          <p:cNvSpPr/>
          <p:nvPr/>
        </p:nvSpPr>
        <p:spPr>
          <a:xfrm>
            <a:off x="1255996" y="3623433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Rectangle 9">
            <a:extLst>
              <a:ext uri="{FF2B5EF4-FFF2-40B4-BE49-F238E27FC236}">
                <a16:creationId xmlns:a16="http://schemas.microsoft.com/office/drawing/2014/main" id="{F74DE674-D2A2-4B4E-BFE9-B5746099B0FF}"/>
              </a:ext>
            </a:extLst>
          </p:cNvPr>
          <p:cNvSpPr/>
          <p:nvPr/>
        </p:nvSpPr>
        <p:spPr>
          <a:xfrm>
            <a:off x="1255996" y="5039833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A9E171B-4D42-44F5-8EC0-55648CBC0F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582" y="1924734"/>
            <a:ext cx="4332744" cy="4197346"/>
          </a:xfrm>
          <a:prstGeom prst="rect">
            <a:avLst/>
          </a:prstGeom>
        </p:spPr>
      </p:pic>
      <p:sp>
        <p:nvSpPr>
          <p:cNvPr id="4" name="Block Arc 3">
            <a:extLst>
              <a:ext uri="{FF2B5EF4-FFF2-40B4-BE49-F238E27FC236}">
                <a16:creationId xmlns:a16="http://schemas.microsoft.com/office/drawing/2014/main" id="{F9DB6FD1-419A-4A96-9BDB-8A4B2F5D3966}"/>
              </a:ext>
            </a:extLst>
          </p:cNvPr>
          <p:cNvSpPr/>
          <p:nvPr/>
        </p:nvSpPr>
        <p:spPr>
          <a:xfrm rot="16200000">
            <a:off x="964415" y="1079933"/>
            <a:ext cx="1234284" cy="1234284"/>
          </a:xfrm>
          <a:prstGeom prst="blockArc">
            <a:avLst>
              <a:gd name="adj1" fmla="val 5367016"/>
              <a:gd name="adj2" fmla="val 206845"/>
              <a:gd name="adj3" fmla="val 170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F95D5BE-B647-448E-B6F5-B0AF01867ADB}"/>
              </a:ext>
            </a:extLst>
          </p:cNvPr>
          <p:cNvSpPr/>
          <p:nvPr/>
        </p:nvSpPr>
        <p:spPr>
          <a:xfrm>
            <a:off x="1317888" y="1440304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5FB7C4-06DF-4BF8-A3AB-5C6E97ECDA92}"/>
              </a:ext>
            </a:extLst>
          </p:cNvPr>
          <p:cNvSpPr txBox="1"/>
          <p:nvPr/>
        </p:nvSpPr>
        <p:spPr>
          <a:xfrm>
            <a:off x="2206910" y="2274634"/>
            <a:ext cx="4184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2400" b="1" i="1" dirty="0">
                <a:solidFill>
                  <a:schemeClr val="accent3"/>
                </a:solidFill>
              </a:rPr>
              <a:t>Rich with human issues to discuss, critique and make dialogue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48624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</TotalTime>
  <Words>287</Words>
  <Application>Microsoft Office PowerPoint</Application>
  <PresentationFormat>Widescreen</PresentationFormat>
  <Paragraphs>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Rounded MT Bold</vt:lpstr>
      <vt:lpstr>Trebuchet MS</vt:lpstr>
      <vt:lpstr>Wingdings 3</vt:lpstr>
      <vt:lpstr>Facet</vt:lpstr>
      <vt:lpstr>DEVELOPING LITERACY-BASED ENGLISH TEACHING</vt:lpstr>
      <vt:lpstr>Overview </vt:lpstr>
      <vt:lpstr>LITERACY IN SHIFT</vt:lpstr>
      <vt:lpstr>LITERACY IN DIGITAL ERA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LITERACY-BASED ENGLISH TEACHING</dc:title>
  <dc:creator>Mundi Rahayu</dc:creator>
  <cp:lastModifiedBy>Mundi Rahayu</cp:lastModifiedBy>
  <cp:revision>13</cp:revision>
  <dcterms:created xsi:type="dcterms:W3CDTF">2020-11-06T16:56:51Z</dcterms:created>
  <dcterms:modified xsi:type="dcterms:W3CDTF">2020-11-06T19:31:08Z</dcterms:modified>
</cp:coreProperties>
</file>